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55"/>
  </p:notesMasterIdLst>
  <p:handoutMasterIdLst>
    <p:handoutMasterId r:id="rId56"/>
  </p:handoutMasterIdLst>
  <p:sldIdLst>
    <p:sldId id="256" r:id="rId2"/>
    <p:sldId id="257" r:id="rId3"/>
    <p:sldId id="321" r:id="rId4"/>
    <p:sldId id="279" r:id="rId5"/>
    <p:sldId id="259" r:id="rId6"/>
    <p:sldId id="260" r:id="rId7"/>
    <p:sldId id="280" r:id="rId8"/>
    <p:sldId id="261" r:id="rId9"/>
    <p:sldId id="281" r:id="rId10"/>
    <p:sldId id="262" r:id="rId11"/>
    <p:sldId id="282" r:id="rId12"/>
    <p:sldId id="283" r:id="rId13"/>
    <p:sldId id="295" r:id="rId14"/>
    <p:sldId id="296" r:id="rId15"/>
    <p:sldId id="297" r:id="rId16"/>
    <p:sldId id="298" r:id="rId17"/>
    <p:sldId id="299" r:id="rId18"/>
    <p:sldId id="300" r:id="rId19"/>
    <p:sldId id="263" r:id="rId20"/>
    <p:sldId id="264" r:id="rId21"/>
    <p:sldId id="286" r:id="rId22"/>
    <p:sldId id="284" r:id="rId23"/>
    <p:sldId id="287" r:id="rId24"/>
    <p:sldId id="285" r:id="rId25"/>
    <p:sldId id="294" r:id="rId26"/>
    <p:sldId id="301" r:id="rId27"/>
    <p:sldId id="302" r:id="rId28"/>
    <p:sldId id="288" r:id="rId29"/>
    <p:sldId id="289" r:id="rId30"/>
    <p:sldId id="303" r:id="rId31"/>
    <p:sldId id="290" r:id="rId32"/>
    <p:sldId id="305" r:id="rId33"/>
    <p:sldId id="304" r:id="rId34"/>
    <p:sldId id="291" r:id="rId35"/>
    <p:sldId id="292" r:id="rId36"/>
    <p:sldId id="293" r:id="rId37"/>
    <p:sldId id="267" r:id="rId38"/>
    <p:sldId id="306" r:id="rId39"/>
    <p:sldId id="307" r:id="rId40"/>
    <p:sldId id="308" r:id="rId41"/>
    <p:sldId id="309" r:id="rId42"/>
    <p:sldId id="310" r:id="rId43"/>
    <p:sldId id="311" r:id="rId44"/>
    <p:sldId id="269" r:id="rId45"/>
    <p:sldId id="313" r:id="rId46"/>
    <p:sldId id="314" r:id="rId47"/>
    <p:sldId id="317" r:id="rId48"/>
    <p:sldId id="318" r:id="rId49"/>
    <p:sldId id="319" r:id="rId50"/>
    <p:sldId id="315" r:id="rId51"/>
    <p:sldId id="316" r:id="rId52"/>
    <p:sldId id="320" r:id="rId53"/>
    <p:sldId id="322" r:id="rId54"/>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01" autoAdjust="0"/>
    <p:restoredTop sz="52422" autoAdjust="0"/>
  </p:normalViewPr>
  <p:slideViewPr>
    <p:cSldViewPr snapToGrid="0">
      <p:cViewPr varScale="1">
        <p:scale>
          <a:sx n="60" d="100"/>
          <a:sy n="60" d="100"/>
        </p:scale>
        <p:origin x="1260"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2D911D34-705F-4B05-BB92-3D50C16B559A}" type="datetimeFigureOut">
              <a:rPr lang="en-US" smtClean="0"/>
              <a:pPr/>
              <a:t>8/29/2019</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6DC6D9BB-AE42-4603-BD14-DD7D9F8B785B}" type="slidenum">
              <a:rPr lang="en-US" smtClean="0"/>
              <a:pPr/>
              <a:t>‹#›</a:t>
            </a:fld>
            <a:endParaRPr lang="en-US"/>
          </a:p>
        </p:txBody>
      </p:sp>
    </p:spTree>
    <p:extLst>
      <p:ext uri="{BB962C8B-B14F-4D97-AF65-F5344CB8AC3E}">
        <p14:creationId xmlns:p14="http://schemas.microsoft.com/office/powerpoint/2010/main" val="9054282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113B8FA9-5E82-443F-84D7-98C0554058D6}" type="datetimeFigureOut">
              <a:rPr lang="en-US" smtClean="0"/>
              <a:pPr/>
              <a:t>8/29/2019</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F17F99E2-9329-4534-B8E8-A16585478E4D}" type="slidenum">
              <a:rPr lang="en-US" smtClean="0"/>
              <a:pPr/>
              <a:t>‹#›</a:t>
            </a:fld>
            <a:endParaRPr lang="en-US"/>
          </a:p>
        </p:txBody>
      </p:sp>
    </p:spTree>
    <p:extLst>
      <p:ext uri="{BB962C8B-B14F-4D97-AF65-F5344CB8AC3E}">
        <p14:creationId xmlns:p14="http://schemas.microsoft.com/office/powerpoint/2010/main" val="11563857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7F99E2-9329-4534-B8E8-A16585478E4D}" type="slidenum">
              <a:rPr lang="en-US" smtClean="0"/>
              <a:pPr/>
              <a:t>1</a:t>
            </a:fld>
            <a:endParaRPr lang="en-US"/>
          </a:p>
        </p:txBody>
      </p:sp>
    </p:spTree>
    <p:extLst>
      <p:ext uri="{BB962C8B-B14F-4D97-AF65-F5344CB8AC3E}">
        <p14:creationId xmlns:p14="http://schemas.microsoft.com/office/powerpoint/2010/main" val="36090963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7F99E2-9329-4534-B8E8-A16585478E4D}" type="slidenum">
              <a:rPr lang="en-US" smtClean="0"/>
              <a:pPr/>
              <a:t>10</a:t>
            </a:fld>
            <a:endParaRPr lang="en-US"/>
          </a:p>
        </p:txBody>
      </p:sp>
    </p:spTree>
    <p:extLst>
      <p:ext uri="{BB962C8B-B14F-4D97-AF65-F5344CB8AC3E}">
        <p14:creationId xmlns:p14="http://schemas.microsoft.com/office/powerpoint/2010/main" val="39609912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7F99E2-9329-4534-B8E8-A16585478E4D}" type="slidenum">
              <a:rPr lang="en-US" smtClean="0"/>
              <a:pPr/>
              <a:t>11</a:t>
            </a:fld>
            <a:endParaRPr lang="en-US"/>
          </a:p>
        </p:txBody>
      </p:sp>
    </p:spTree>
    <p:extLst>
      <p:ext uri="{BB962C8B-B14F-4D97-AF65-F5344CB8AC3E}">
        <p14:creationId xmlns:p14="http://schemas.microsoft.com/office/powerpoint/2010/main" val="13933568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7F99E2-9329-4534-B8E8-A16585478E4D}" type="slidenum">
              <a:rPr lang="en-US" smtClean="0"/>
              <a:pPr/>
              <a:t>12</a:t>
            </a:fld>
            <a:endParaRPr lang="en-US"/>
          </a:p>
        </p:txBody>
      </p:sp>
    </p:spTree>
    <p:extLst>
      <p:ext uri="{BB962C8B-B14F-4D97-AF65-F5344CB8AC3E}">
        <p14:creationId xmlns:p14="http://schemas.microsoft.com/office/powerpoint/2010/main" val="30085722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7F99E2-9329-4534-B8E8-A16585478E4D}" type="slidenum">
              <a:rPr lang="en-US" smtClean="0"/>
              <a:pPr/>
              <a:t>13</a:t>
            </a:fld>
            <a:endParaRPr lang="en-US"/>
          </a:p>
        </p:txBody>
      </p:sp>
    </p:spTree>
    <p:extLst>
      <p:ext uri="{BB962C8B-B14F-4D97-AF65-F5344CB8AC3E}">
        <p14:creationId xmlns:p14="http://schemas.microsoft.com/office/powerpoint/2010/main" val="9458179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7F99E2-9329-4534-B8E8-A16585478E4D}" type="slidenum">
              <a:rPr lang="en-US" smtClean="0"/>
              <a:pPr/>
              <a:t>14</a:t>
            </a:fld>
            <a:endParaRPr lang="en-US"/>
          </a:p>
        </p:txBody>
      </p:sp>
    </p:spTree>
    <p:extLst>
      <p:ext uri="{BB962C8B-B14F-4D97-AF65-F5344CB8AC3E}">
        <p14:creationId xmlns:p14="http://schemas.microsoft.com/office/powerpoint/2010/main" val="16834866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7F99E2-9329-4534-B8E8-A16585478E4D}" type="slidenum">
              <a:rPr lang="en-US" smtClean="0"/>
              <a:pPr/>
              <a:t>15</a:t>
            </a:fld>
            <a:endParaRPr lang="en-US"/>
          </a:p>
        </p:txBody>
      </p:sp>
    </p:spTree>
    <p:extLst>
      <p:ext uri="{BB962C8B-B14F-4D97-AF65-F5344CB8AC3E}">
        <p14:creationId xmlns:p14="http://schemas.microsoft.com/office/powerpoint/2010/main" val="3986248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7F99E2-9329-4534-B8E8-A16585478E4D}" type="slidenum">
              <a:rPr lang="en-US" smtClean="0"/>
              <a:pPr/>
              <a:t>16</a:t>
            </a:fld>
            <a:endParaRPr lang="en-US"/>
          </a:p>
        </p:txBody>
      </p:sp>
    </p:spTree>
    <p:extLst>
      <p:ext uri="{BB962C8B-B14F-4D97-AF65-F5344CB8AC3E}">
        <p14:creationId xmlns:p14="http://schemas.microsoft.com/office/powerpoint/2010/main" val="1445750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7F99E2-9329-4534-B8E8-A16585478E4D}" type="slidenum">
              <a:rPr lang="en-US" smtClean="0"/>
              <a:pPr/>
              <a:t>17</a:t>
            </a:fld>
            <a:endParaRPr lang="en-US"/>
          </a:p>
        </p:txBody>
      </p:sp>
    </p:spTree>
    <p:extLst>
      <p:ext uri="{BB962C8B-B14F-4D97-AF65-F5344CB8AC3E}">
        <p14:creationId xmlns:p14="http://schemas.microsoft.com/office/powerpoint/2010/main" val="20560596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7F99E2-9329-4534-B8E8-A16585478E4D}" type="slidenum">
              <a:rPr lang="en-US" smtClean="0"/>
              <a:pPr/>
              <a:t>18</a:t>
            </a:fld>
            <a:endParaRPr lang="en-US"/>
          </a:p>
        </p:txBody>
      </p:sp>
    </p:spTree>
    <p:extLst>
      <p:ext uri="{BB962C8B-B14F-4D97-AF65-F5344CB8AC3E}">
        <p14:creationId xmlns:p14="http://schemas.microsoft.com/office/powerpoint/2010/main" val="18451705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7F99E2-9329-4534-B8E8-A16585478E4D}" type="slidenum">
              <a:rPr lang="en-US" smtClean="0"/>
              <a:pPr/>
              <a:t>19</a:t>
            </a:fld>
            <a:endParaRPr lang="en-US"/>
          </a:p>
        </p:txBody>
      </p:sp>
    </p:spTree>
    <p:extLst>
      <p:ext uri="{BB962C8B-B14F-4D97-AF65-F5344CB8AC3E}">
        <p14:creationId xmlns:p14="http://schemas.microsoft.com/office/powerpoint/2010/main" val="42551424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7F99E2-9329-4534-B8E8-A16585478E4D}" type="slidenum">
              <a:rPr lang="en-US" smtClean="0"/>
              <a:pPr/>
              <a:t>2</a:t>
            </a:fld>
            <a:endParaRPr lang="en-US"/>
          </a:p>
        </p:txBody>
      </p:sp>
    </p:spTree>
    <p:extLst>
      <p:ext uri="{BB962C8B-B14F-4D97-AF65-F5344CB8AC3E}">
        <p14:creationId xmlns:p14="http://schemas.microsoft.com/office/powerpoint/2010/main" val="19185174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7F99E2-9329-4534-B8E8-A16585478E4D}" type="slidenum">
              <a:rPr lang="en-US" smtClean="0"/>
              <a:pPr/>
              <a:t>20</a:t>
            </a:fld>
            <a:endParaRPr lang="en-US"/>
          </a:p>
        </p:txBody>
      </p:sp>
    </p:spTree>
    <p:extLst>
      <p:ext uri="{BB962C8B-B14F-4D97-AF65-F5344CB8AC3E}">
        <p14:creationId xmlns:p14="http://schemas.microsoft.com/office/powerpoint/2010/main" val="13758057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7F99E2-9329-4534-B8E8-A16585478E4D}" type="slidenum">
              <a:rPr lang="en-US" smtClean="0"/>
              <a:pPr/>
              <a:t>21</a:t>
            </a:fld>
            <a:endParaRPr lang="en-US"/>
          </a:p>
        </p:txBody>
      </p:sp>
    </p:spTree>
    <p:extLst>
      <p:ext uri="{BB962C8B-B14F-4D97-AF65-F5344CB8AC3E}">
        <p14:creationId xmlns:p14="http://schemas.microsoft.com/office/powerpoint/2010/main" val="9287207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7F99E2-9329-4534-B8E8-A16585478E4D}" type="slidenum">
              <a:rPr lang="en-US" smtClean="0"/>
              <a:pPr/>
              <a:t>22</a:t>
            </a:fld>
            <a:endParaRPr lang="en-US"/>
          </a:p>
        </p:txBody>
      </p:sp>
    </p:spTree>
    <p:extLst>
      <p:ext uri="{BB962C8B-B14F-4D97-AF65-F5344CB8AC3E}">
        <p14:creationId xmlns:p14="http://schemas.microsoft.com/office/powerpoint/2010/main" val="3680430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7F99E2-9329-4534-B8E8-A16585478E4D}" type="slidenum">
              <a:rPr lang="en-US" smtClean="0"/>
              <a:pPr/>
              <a:t>23</a:t>
            </a:fld>
            <a:endParaRPr lang="en-US"/>
          </a:p>
        </p:txBody>
      </p:sp>
    </p:spTree>
    <p:extLst>
      <p:ext uri="{BB962C8B-B14F-4D97-AF65-F5344CB8AC3E}">
        <p14:creationId xmlns:p14="http://schemas.microsoft.com/office/powerpoint/2010/main" val="38030850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7F99E2-9329-4534-B8E8-A16585478E4D}" type="slidenum">
              <a:rPr lang="en-US" smtClean="0"/>
              <a:pPr/>
              <a:t>24</a:t>
            </a:fld>
            <a:endParaRPr lang="en-US"/>
          </a:p>
        </p:txBody>
      </p:sp>
    </p:spTree>
    <p:extLst>
      <p:ext uri="{BB962C8B-B14F-4D97-AF65-F5344CB8AC3E}">
        <p14:creationId xmlns:p14="http://schemas.microsoft.com/office/powerpoint/2010/main" val="1344827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7F99E2-9329-4534-B8E8-A16585478E4D}" type="slidenum">
              <a:rPr lang="en-US" smtClean="0"/>
              <a:pPr/>
              <a:t>25</a:t>
            </a:fld>
            <a:endParaRPr lang="en-US"/>
          </a:p>
        </p:txBody>
      </p:sp>
    </p:spTree>
    <p:extLst>
      <p:ext uri="{BB962C8B-B14F-4D97-AF65-F5344CB8AC3E}">
        <p14:creationId xmlns:p14="http://schemas.microsoft.com/office/powerpoint/2010/main" val="40699711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7F99E2-9329-4534-B8E8-A16585478E4D}" type="slidenum">
              <a:rPr lang="en-US" smtClean="0"/>
              <a:pPr/>
              <a:t>26</a:t>
            </a:fld>
            <a:endParaRPr lang="en-US"/>
          </a:p>
        </p:txBody>
      </p:sp>
    </p:spTree>
    <p:extLst>
      <p:ext uri="{BB962C8B-B14F-4D97-AF65-F5344CB8AC3E}">
        <p14:creationId xmlns:p14="http://schemas.microsoft.com/office/powerpoint/2010/main" val="37685731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7F99E2-9329-4534-B8E8-A16585478E4D}" type="slidenum">
              <a:rPr lang="en-US" smtClean="0"/>
              <a:pPr/>
              <a:t>27</a:t>
            </a:fld>
            <a:endParaRPr lang="en-US"/>
          </a:p>
        </p:txBody>
      </p:sp>
    </p:spTree>
    <p:extLst>
      <p:ext uri="{BB962C8B-B14F-4D97-AF65-F5344CB8AC3E}">
        <p14:creationId xmlns:p14="http://schemas.microsoft.com/office/powerpoint/2010/main" val="4794945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7F99E2-9329-4534-B8E8-A16585478E4D}" type="slidenum">
              <a:rPr lang="en-US" smtClean="0"/>
              <a:pPr/>
              <a:t>28</a:t>
            </a:fld>
            <a:endParaRPr lang="en-US"/>
          </a:p>
        </p:txBody>
      </p:sp>
    </p:spTree>
    <p:extLst>
      <p:ext uri="{BB962C8B-B14F-4D97-AF65-F5344CB8AC3E}">
        <p14:creationId xmlns:p14="http://schemas.microsoft.com/office/powerpoint/2010/main" val="19757767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7F99E2-9329-4534-B8E8-A16585478E4D}" type="slidenum">
              <a:rPr lang="en-US" smtClean="0"/>
              <a:pPr/>
              <a:t>29</a:t>
            </a:fld>
            <a:endParaRPr lang="en-US"/>
          </a:p>
        </p:txBody>
      </p:sp>
    </p:spTree>
    <p:extLst>
      <p:ext uri="{BB962C8B-B14F-4D97-AF65-F5344CB8AC3E}">
        <p14:creationId xmlns:p14="http://schemas.microsoft.com/office/powerpoint/2010/main" val="652049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7F99E2-9329-4534-B8E8-A16585478E4D}" type="slidenum">
              <a:rPr lang="en-US" smtClean="0"/>
              <a:pPr/>
              <a:t>3</a:t>
            </a:fld>
            <a:endParaRPr lang="en-US"/>
          </a:p>
        </p:txBody>
      </p:sp>
    </p:spTree>
    <p:extLst>
      <p:ext uri="{BB962C8B-B14F-4D97-AF65-F5344CB8AC3E}">
        <p14:creationId xmlns:p14="http://schemas.microsoft.com/office/powerpoint/2010/main" val="40864227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7F99E2-9329-4534-B8E8-A16585478E4D}" type="slidenum">
              <a:rPr lang="en-US" smtClean="0"/>
              <a:pPr/>
              <a:t>30</a:t>
            </a:fld>
            <a:endParaRPr lang="en-US"/>
          </a:p>
        </p:txBody>
      </p:sp>
    </p:spTree>
    <p:extLst>
      <p:ext uri="{BB962C8B-B14F-4D97-AF65-F5344CB8AC3E}">
        <p14:creationId xmlns:p14="http://schemas.microsoft.com/office/powerpoint/2010/main" val="4996877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7F99E2-9329-4534-B8E8-A16585478E4D}" type="slidenum">
              <a:rPr lang="en-US" smtClean="0"/>
              <a:pPr/>
              <a:t>31</a:t>
            </a:fld>
            <a:endParaRPr lang="en-US"/>
          </a:p>
        </p:txBody>
      </p:sp>
    </p:spTree>
    <p:extLst>
      <p:ext uri="{BB962C8B-B14F-4D97-AF65-F5344CB8AC3E}">
        <p14:creationId xmlns:p14="http://schemas.microsoft.com/office/powerpoint/2010/main" val="15529355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7F99E2-9329-4534-B8E8-A16585478E4D}" type="slidenum">
              <a:rPr lang="en-US" smtClean="0"/>
              <a:pPr/>
              <a:t>32</a:t>
            </a:fld>
            <a:endParaRPr lang="en-US"/>
          </a:p>
        </p:txBody>
      </p:sp>
    </p:spTree>
    <p:extLst>
      <p:ext uri="{BB962C8B-B14F-4D97-AF65-F5344CB8AC3E}">
        <p14:creationId xmlns:p14="http://schemas.microsoft.com/office/powerpoint/2010/main" val="38591842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7F99E2-9329-4534-B8E8-A16585478E4D}" type="slidenum">
              <a:rPr lang="en-US" smtClean="0"/>
              <a:pPr/>
              <a:t>33</a:t>
            </a:fld>
            <a:endParaRPr lang="en-US"/>
          </a:p>
        </p:txBody>
      </p:sp>
    </p:spTree>
    <p:extLst>
      <p:ext uri="{BB962C8B-B14F-4D97-AF65-F5344CB8AC3E}">
        <p14:creationId xmlns:p14="http://schemas.microsoft.com/office/powerpoint/2010/main" val="33854398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7F99E2-9329-4534-B8E8-A16585478E4D}" type="slidenum">
              <a:rPr lang="en-US" smtClean="0"/>
              <a:pPr/>
              <a:t>34</a:t>
            </a:fld>
            <a:endParaRPr lang="en-US"/>
          </a:p>
        </p:txBody>
      </p:sp>
    </p:spTree>
    <p:extLst>
      <p:ext uri="{BB962C8B-B14F-4D97-AF65-F5344CB8AC3E}">
        <p14:creationId xmlns:p14="http://schemas.microsoft.com/office/powerpoint/2010/main" val="7242670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7F99E2-9329-4534-B8E8-A16585478E4D}" type="slidenum">
              <a:rPr lang="en-US" smtClean="0"/>
              <a:pPr/>
              <a:t>35</a:t>
            </a:fld>
            <a:endParaRPr lang="en-US"/>
          </a:p>
        </p:txBody>
      </p:sp>
    </p:spTree>
    <p:extLst>
      <p:ext uri="{BB962C8B-B14F-4D97-AF65-F5344CB8AC3E}">
        <p14:creationId xmlns:p14="http://schemas.microsoft.com/office/powerpoint/2010/main" val="4340254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7F99E2-9329-4534-B8E8-A16585478E4D}" type="slidenum">
              <a:rPr lang="en-US" smtClean="0"/>
              <a:pPr/>
              <a:t>36</a:t>
            </a:fld>
            <a:endParaRPr lang="en-US"/>
          </a:p>
        </p:txBody>
      </p:sp>
    </p:spTree>
    <p:extLst>
      <p:ext uri="{BB962C8B-B14F-4D97-AF65-F5344CB8AC3E}">
        <p14:creationId xmlns:p14="http://schemas.microsoft.com/office/powerpoint/2010/main" val="40136810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7F99E2-9329-4534-B8E8-A16585478E4D}" type="slidenum">
              <a:rPr lang="en-US" smtClean="0"/>
              <a:pPr/>
              <a:t>37</a:t>
            </a:fld>
            <a:endParaRPr lang="en-US"/>
          </a:p>
        </p:txBody>
      </p:sp>
    </p:spTree>
    <p:extLst>
      <p:ext uri="{BB962C8B-B14F-4D97-AF65-F5344CB8AC3E}">
        <p14:creationId xmlns:p14="http://schemas.microsoft.com/office/powerpoint/2010/main" val="39716524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7F99E2-9329-4534-B8E8-A16585478E4D}" type="slidenum">
              <a:rPr lang="en-US" smtClean="0"/>
              <a:pPr/>
              <a:t>38</a:t>
            </a:fld>
            <a:endParaRPr lang="en-US"/>
          </a:p>
        </p:txBody>
      </p:sp>
    </p:spTree>
    <p:extLst>
      <p:ext uri="{BB962C8B-B14F-4D97-AF65-F5344CB8AC3E}">
        <p14:creationId xmlns:p14="http://schemas.microsoft.com/office/powerpoint/2010/main" val="166266043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7F99E2-9329-4534-B8E8-A16585478E4D}" type="slidenum">
              <a:rPr lang="en-US" smtClean="0"/>
              <a:pPr/>
              <a:t>39</a:t>
            </a:fld>
            <a:endParaRPr lang="en-US"/>
          </a:p>
        </p:txBody>
      </p:sp>
    </p:spTree>
    <p:extLst>
      <p:ext uri="{BB962C8B-B14F-4D97-AF65-F5344CB8AC3E}">
        <p14:creationId xmlns:p14="http://schemas.microsoft.com/office/powerpoint/2010/main" val="22019795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7F99E2-9329-4534-B8E8-A16585478E4D}" type="slidenum">
              <a:rPr lang="en-US" smtClean="0"/>
              <a:pPr/>
              <a:t>4</a:t>
            </a:fld>
            <a:endParaRPr lang="en-US"/>
          </a:p>
        </p:txBody>
      </p:sp>
    </p:spTree>
    <p:extLst>
      <p:ext uri="{BB962C8B-B14F-4D97-AF65-F5344CB8AC3E}">
        <p14:creationId xmlns:p14="http://schemas.microsoft.com/office/powerpoint/2010/main" val="350026703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7F99E2-9329-4534-B8E8-A16585478E4D}" type="slidenum">
              <a:rPr lang="en-US" smtClean="0"/>
              <a:pPr/>
              <a:t>40</a:t>
            </a:fld>
            <a:endParaRPr lang="en-US"/>
          </a:p>
        </p:txBody>
      </p:sp>
    </p:spTree>
    <p:extLst>
      <p:ext uri="{BB962C8B-B14F-4D97-AF65-F5344CB8AC3E}">
        <p14:creationId xmlns:p14="http://schemas.microsoft.com/office/powerpoint/2010/main" val="235153758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7F99E2-9329-4534-B8E8-A16585478E4D}" type="slidenum">
              <a:rPr lang="en-US" smtClean="0"/>
              <a:pPr/>
              <a:t>41</a:t>
            </a:fld>
            <a:endParaRPr lang="en-US"/>
          </a:p>
        </p:txBody>
      </p:sp>
    </p:spTree>
    <p:extLst>
      <p:ext uri="{BB962C8B-B14F-4D97-AF65-F5344CB8AC3E}">
        <p14:creationId xmlns:p14="http://schemas.microsoft.com/office/powerpoint/2010/main" val="87082453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7F99E2-9329-4534-B8E8-A16585478E4D}" type="slidenum">
              <a:rPr lang="en-US" smtClean="0"/>
              <a:pPr/>
              <a:t>42</a:t>
            </a:fld>
            <a:endParaRPr lang="en-US"/>
          </a:p>
        </p:txBody>
      </p:sp>
    </p:spTree>
    <p:extLst>
      <p:ext uri="{BB962C8B-B14F-4D97-AF65-F5344CB8AC3E}">
        <p14:creationId xmlns:p14="http://schemas.microsoft.com/office/powerpoint/2010/main" val="217335231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7F99E2-9329-4534-B8E8-A16585478E4D}" type="slidenum">
              <a:rPr lang="en-US" smtClean="0"/>
              <a:pPr/>
              <a:t>43</a:t>
            </a:fld>
            <a:endParaRPr lang="en-US"/>
          </a:p>
        </p:txBody>
      </p:sp>
    </p:spTree>
    <p:extLst>
      <p:ext uri="{BB962C8B-B14F-4D97-AF65-F5344CB8AC3E}">
        <p14:creationId xmlns:p14="http://schemas.microsoft.com/office/powerpoint/2010/main" val="422476935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7F99E2-9329-4534-B8E8-A16585478E4D}" type="slidenum">
              <a:rPr lang="en-US" smtClean="0"/>
              <a:pPr/>
              <a:t>44</a:t>
            </a:fld>
            <a:endParaRPr lang="en-US"/>
          </a:p>
        </p:txBody>
      </p:sp>
    </p:spTree>
    <p:extLst>
      <p:ext uri="{BB962C8B-B14F-4D97-AF65-F5344CB8AC3E}">
        <p14:creationId xmlns:p14="http://schemas.microsoft.com/office/powerpoint/2010/main" val="50246934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7F99E2-9329-4534-B8E8-A16585478E4D}" type="slidenum">
              <a:rPr lang="en-US" smtClean="0"/>
              <a:pPr/>
              <a:t>45</a:t>
            </a:fld>
            <a:endParaRPr lang="en-US"/>
          </a:p>
        </p:txBody>
      </p:sp>
    </p:spTree>
    <p:extLst>
      <p:ext uri="{BB962C8B-B14F-4D97-AF65-F5344CB8AC3E}">
        <p14:creationId xmlns:p14="http://schemas.microsoft.com/office/powerpoint/2010/main" val="11542043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7F99E2-9329-4534-B8E8-A16585478E4D}" type="slidenum">
              <a:rPr lang="en-US" smtClean="0"/>
              <a:pPr/>
              <a:t>46</a:t>
            </a:fld>
            <a:endParaRPr lang="en-US"/>
          </a:p>
        </p:txBody>
      </p:sp>
    </p:spTree>
    <p:extLst>
      <p:ext uri="{BB962C8B-B14F-4D97-AF65-F5344CB8AC3E}">
        <p14:creationId xmlns:p14="http://schemas.microsoft.com/office/powerpoint/2010/main" val="88707725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7F99E2-9329-4534-B8E8-A16585478E4D}" type="slidenum">
              <a:rPr lang="en-US" smtClean="0"/>
              <a:pPr/>
              <a:t>47</a:t>
            </a:fld>
            <a:endParaRPr lang="en-US"/>
          </a:p>
        </p:txBody>
      </p:sp>
    </p:spTree>
    <p:extLst>
      <p:ext uri="{BB962C8B-B14F-4D97-AF65-F5344CB8AC3E}">
        <p14:creationId xmlns:p14="http://schemas.microsoft.com/office/powerpoint/2010/main" val="297012093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7F99E2-9329-4534-B8E8-A16585478E4D}" type="slidenum">
              <a:rPr lang="en-US" smtClean="0"/>
              <a:pPr/>
              <a:t>48</a:t>
            </a:fld>
            <a:endParaRPr lang="en-US"/>
          </a:p>
        </p:txBody>
      </p:sp>
    </p:spTree>
    <p:extLst>
      <p:ext uri="{BB962C8B-B14F-4D97-AF65-F5344CB8AC3E}">
        <p14:creationId xmlns:p14="http://schemas.microsoft.com/office/powerpoint/2010/main" val="72561577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7F99E2-9329-4534-B8E8-A16585478E4D}" type="slidenum">
              <a:rPr lang="en-US" smtClean="0"/>
              <a:pPr/>
              <a:t>49</a:t>
            </a:fld>
            <a:endParaRPr lang="en-US"/>
          </a:p>
        </p:txBody>
      </p:sp>
    </p:spTree>
    <p:extLst>
      <p:ext uri="{BB962C8B-B14F-4D97-AF65-F5344CB8AC3E}">
        <p14:creationId xmlns:p14="http://schemas.microsoft.com/office/powerpoint/2010/main" val="27284242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7F99E2-9329-4534-B8E8-A16585478E4D}" type="slidenum">
              <a:rPr lang="en-US" smtClean="0"/>
              <a:pPr/>
              <a:t>5</a:t>
            </a:fld>
            <a:endParaRPr lang="en-US"/>
          </a:p>
        </p:txBody>
      </p:sp>
    </p:spTree>
    <p:extLst>
      <p:ext uri="{BB962C8B-B14F-4D97-AF65-F5344CB8AC3E}">
        <p14:creationId xmlns:p14="http://schemas.microsoft.com/office/powerpoint/2010/main" val="271221340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7F99E2-9329-4534-B8E8-A16585478E4D}" type="slidenum">
              <a:rPr lang="en-US" smtClean="0"/>
              <a:pPr/>
              <a:t>50</a:t>
            </a:fld>
            <a:endParaRPr lang="en-US"/>
          </a:p>
        </p:txBody>
      </p:sp>
    </p:spTree>
    <p:extLst>
      <p:ext uri="{BB962C8B-B14F-4D97-AF65-F5344CB8AC3E}">
        <p14:creationId xmlns:p14="http://schemas.microsoft.com/office/powerpoint/2010/main" val="274583329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7F99E2-9329-4534-B8E8-A16585478E4D}" type="slidenum">
              <a:rPr lang="en-US" smtClean="0"/>
              <a:pPr/>
              <a:t>51</a:t>
            </a:fld>
            <a:endParaRPr lang="en-US"/>
          </a:p>
        </p:txBody>
      </p:sp>
    </p:spTree>
    <p:extLst>
      <p:ext uri="{BB962C8B-B14F-4D97-AF65-F5344CB8AC3E}">
        <p14:creationId xmlns:p14="http://schemas.microsoft.com/office/powerpoint/2010/main" val="123168289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7F99E2-9329-4534-B8E8-A16585478E4D}" type="slidenum">
              <a:rPr lang="en-US" smtClean="0"/>
              <a:pPr/>
              <a:t>52</a:t>
            </a:fld>
            <a:endParaRPr lang="en-US"/>
          </a:p>
        </p:txBody>
      </p:sp>
    </p:spTree>
    <p:extLst>
      <p:ext uri="{BB962C8B-B14F-4D97-AF65-F5344CB8AC3E}">
        <p14:creationId xmlns:p14="http://schemas.microsoft.com/office/powerpoint/2010/main" val="216637283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7F99E2-9329-4534-B8E8-A16585478E4D}" type="slidenum">
              <a:rPr lang="en-US" smtClean="0"/>
              <a:pPr/>
              <a:t>53</a:t>
            </a:fld>
            <a:endParaRPr lang="en-US"/>
          </a:p>
        </p:txBody>
      </p:sp>
    </p:spTree>
    <p:extLst>
      <p:ext uri="{BB962C8B-B14F-4D97-AF65-F5344CB8AC3E}">
        <p14:creationId xmlns:p14="http://schemas.microsoft.com/office/powerpoint/2010/main" val="2036783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7F99E2-9329-4534-B8E8-A16585478E4D}" type="slidenum">
              <a:rPr lang="en-US" smtClean="0"/>
              <a:pPr/>
              <a:t>6</a:t>
            </a:fld>
            <a:endParaRPr lang="en-US"/>
          </a:p>
        </p:txBody>
      </p:sp>
    </p:spTree>
    <p:extLst>
      <p:ext uri="{BB962C8B-B14F-4D97-AF65-F5344CB8AC3E}">
        <p14:creationId xmlns:p14="http://schemas.microsoft.com/office/powerpoint/2010/main" val="29955173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7F99E2-9329-4534-B8E8-A16585478E4D}" type="slidenum">
              <a:rPr lang="en-US" smtClean="0"/>
              <a:pPr/>
              <a:t>7</a:t>
            </a:fld>
            <a:endParaRPr lang="en-US"/>
          </a:p>
        </p:txBody>
      </p:sp>
    </p:spTree>
    <p:extLst>
      <p:ext uri="{BB962C8B-B14F-4D97-AF65-F5344CB8AC3E}">
        <p14:creationId xmlns:p14="http://schemas.microsoft.com/office/powerpoint/2010/main" val="18823741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7F99E2-9329-4534-B8E8-A16585478E4D}" type="slidenum">
              <a:rPr lang="en-US" smtClean="0"/>
              <a:pPr/>
              <a:t>8</a:t>
            </a:fld>
            <a:endParaRPr lang="en-US"/>
          </a:p>
        </p:txBody>
      </p:sp>
    </p:spTree>
    <p:extLst>
      <p:ext uri="{BB962C8B-B14F-4D97-AF65-F5344CB8AC3E}">
        <p14:creationId xmlns:p14="http://schemas.microsoft.com/office/powerpoint/2010/main" val="1994368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7F99E2-9329-4534-B8E8-A16585478E4D}" type="slidenum">
              <a:rPr lang="en-US" smtClean="0"/>
              <a:pPr/>
              <a:t>9</a:t>
            </a:fld>
            <a:endParaRPr lang="en-US"/>
          </a:p>
        </p:txBody>
      </p:sp>
    </p:spTree>
    <p:extLst>
      <p:ext uri="{BB962C8B-B14F-4D97-AF65-F5344CB8AC3E}">
        <p14:creationId xmlns:p14="http://schemas.microsoft.com/office/powerpoint/2010/main" val="6423962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72B63D3-1F34-48E7-A7DE-332CECC74B2A}" type="datetimeFigureOut">
              <a:rPr lang="en-US" smtClean="0"/>
              <a:pPr/>
              <a:t>8/29/2019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A8367B-880F-4BC8-8C3B-1C223C1B64CC}" type="slidenum">
              <a:rPr lang="en-US" smtClean="0"/>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2B63D3-1F34-48E7-A7DE-332CECC74B2A}" type="datetimeFigureOut">
              <a:rPr lang="en-US" smtClean="0"/>
              <a:pPr/>
              <a:t>8/29/2019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A8367B-880F-4BC8-8C3B-1C223C1B64CC}" type="slidenum">
              <a:rPr lang="en-US" smtClean="0"/>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2B63D3-1F34-48E7-A7DE-332CECC74B2A}" type="datetimeFigureOut">
              <a:rPr lang="en-US" smtClean="0"/>
              <a:pPr/>
              <a:t>8/29/2019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A8367B-880F-4BC8-8C3B-1C223C1B64CC}" type="slidenum">
              <a:rPr lang="en-US" smtClean="0"/>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2B63D3-1F34-48E7-A7DE-332CECC74B2A}" type="datetimeFigureOut">
              <a:rPr lang="en-US" smtClean="0"/>
              <a:pPr/>
              <a:t>8/29/2019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A8367B-880F-4BC8-8C3B-1C223C1B64CC}" type="slidenum">
              <a:rPr lang="en-US" smtClean="0"/>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72B63D3-1F34-48E7-A7DE-332CECC74B2A}" type="datetimeFigureOut">
              <a:rPr lang="en-US" smtClean="0"/>
              <a:pPr/>
              <a:t>8/29/2019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A8367B-880F-4BC8-8C3B-1C223C1B64CC}" type="slidenum">
              <a:rPr lang="en-US" smtClean="0"/>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72B63D3-1F34-48E7-A7DE-332CECC74B2A}" type="datetimeFigureOut">
              <a:rPr lang="en-US" smtClean="0"/>
              <a:pPr/>
              <a:t>8/29/2019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A8367B-880F-4BC8-8C3B-1C223C1B64CC}" type="slidenum">
              <a:rPr lang="en-US" smtClean="0"/>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72B63D3-1F34-48E7-A7DE-332CECC74B2A}" type="datetimeFigureOut">
              <a:rPr lang="en-US" smtClean="0"/>
              <a:pPr/>
              <a:t>8/29/2019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A8367B-880F-4BC8-8C3B-1C223C1B64CC}" type="slidenum">
              <a:rPr lang="en-US" smtClean="0"/>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72B63D3-1F34-48E7-A7DE-332CECC74B2A}" type="datetimeFigureOut">
              <a:rPr lang="en-US" smtClean="0"/>
              <a:pPr/>
              <a:t>8/29/2019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A8367B-880F-4BC8-8C3B-1C223C1B64CC}" type="slidenum">
              <a:rPr lang="en-US" smtClean="0"/>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2B63D3-1F34-48E7-A7DE-332CECC74B2A}" type="datetimeFigureOut">
              <a:rPr lang="en-US" smtClean="0"/>
              <a:pPr/>
              <a:t>8/29/2019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A8367B-880F-4BC8-8C3B-1C223C1B64CC}" type="slidenum">
              <a:rPr lang="en-US" smtClean="0"/>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2B63D3-1F34-48E7-A7DE-332CECC74B2A}" type="datetimeFigureOut">
              <a:rPr lang="en-US" smtClean="0"/>
              <a:pPr/>
              <a:t>8/29/2019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A8367B-880F-4BC8-8C3B-1C223C1B64CC}" type="slidenum">
              <a:rPr lang="en-US" smtClean="0"/>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2B63D3-1F34-48E7-A7DE-332CECC74B2A}" type="datetimeFigureOut">
              <a:rPr lang="en-US" smtClean="0"/>
              <a:pPr/>
              <a:t>8/29/2019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A8367B-880F-4BC8-8C3B-1C223C1B64CC}" type="slidenum">
              <a:rPr lang="en-US" smtClean="0"/>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2B63D3-1F34-48E7-A7DE-332CECC74B2A}" type="datetimeFigureOut">
              <a:rPr lang="en-US" smtClean="0"/>
              <a:pPr/>
              <a:t>8/29/2019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A8367B-880F-4BC8-8C3B-1C223C1B64C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audio" Target="file:///C:\Users\Lisa\AppData\Local\Microsoft\Windows\Temporary%20Internet%20Files\Content.IE5\HVHXK7B3\MSj04416510000%5b1%5d.wav" TargetMode="External"/><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18.gif"/><Relationship Id="rId5" Type="http://schemas.openxmlformats.org/officeDocument/2006/relationships/image" Target="../media/image17.gif"/><Relationship Id="rId4" Type="http://schemas.openxmlformats.org/officeDocument/2006/relationships/image" Target="../media/image16.gif"/></Relationships>
</file>

<file path=ppt/slides/_rels/slide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4.gif"/><Relationship Id="rId3" Type="http://schemas.openxmlformats.org/officeDocument/2006/relationships/image" Target="../media/image19.gif"/><Relationship Id="rId7" Type="http://schemas.openxmlformats.org/officeDocument/2006/relationships/image" Target="../media/image23.gif"/><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22.gif"/><Relationship Id="rId5" Type="http://schemas.openxmlformats.org/officeDocument/2006/relationships/image" Target="../media/image21.gif"/><Relationship Id="rId4" Type="http://schemas.openxmlformats.org/officeDocument/2006/relationships/image" Target="../media/image20.gif"/></Relationships>
</file>

<file path=ppt/slides/_rels/slide21.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6.gif"/></Relationships>
</file>

<file path=ppt/slides/_rels/slide22.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32.gif"/><Relationship Id="rId5" Type="http://schemas.openxmlformats.org/officeDocument/2006/relationships/image" Target="../media/image31.gif"/><Relationship Id="rId4" Type="http://schemas.openxmlformats.org/officeDocument/2006/relationships/image" Target="../media/image17.gif"/></Relationships>
</file>

<file path=ppt/slides/_rels/slide29.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35.gif"/><Relationship Id="rId4" Type="http://schemas.openxmlformats.org/officeDocument/2006/relationships/image" Target="../media/image34.gif"/></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2.gif"/><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hyperlink" Target="http://www.success.co.il/knowledge/images/image-cristiano-banti-galileo-inquisition.html" TargetMode="External"/><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image" Target="../media/image44.jpe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6.gif"/><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www.physics.umt.edu/phys221/downloads/isaac_newton_hd.jpg"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hyperlink" Target="http://images.google.com/imgres?imgurl=http://upload.wikimedia.org/wikipedia/commons/b/b6/Galileo_Galilei_4.jpg&amp;imgrefurl=http://commons.wikimedia.org/wiki/File:Galileo_Galilei_4.jpg&amp;usg=__16n9vDVhYoR6wdlhZ1akQiGqIQ8=&amp;h=727&amp;w=545&amp;sz=108&amp;hl=en&amp;start=5&amp;sig2=tnD_jsUp8reGaxL9z5LO-g&amp;um=1&amp;tbnid=Ov3BocAePXgHOM:&amp;tbnh=141&amp;tbnw=106&amp;prev=/images?q=galileo+galilei&amp;hl=en&amp;rls=com.microsoft:en-us:IE-SearchBox&amp;rlz=1I7DKUS&amp;sa=X&amp;um=1&amp;ei=nEVrSrmzOdO5lAfA4_C2CQ" TargetMode="External"/><Relationship Id="rId4" Type="http://schemas.openxmlformats.org/officeDocument/2006/relationships/image" Target="../media/image5.jpeg"/></Relationships>
</file>

<file path=ppt/slides/_rels/slide50.xml.rels><?xml version="1.0" encoding="UTF-8" standalone="yes"?>
<Relationships xmlns="http://schemas.openxmlformats.org/package/2006/relationships"><Relationship Id="rId3" Type="http://schemas.openxmlformats.org/officeDocument/2006/relationships/image" Target="../media/image47.gif"/><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48.gif"/><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143000"/>
            <a:ext cx="7772400" cy="1470025"/>
          </a:xfrm>
        </p:spPr>
        <p:txBody>
          <a:bodyPr>
            <a:normAutofit fontScale="90000"/>
          </a:bodyPr>
          <a:lstStyle/>
          <a:p>
            <a:r>
              <a:rPr lang="en-US" dirty="0" smtClean="0"/>
              <a:t>AP Physics</a:t>
            </a:r>
            <a:br>
              <a:rPr lang="en-US" dirty="0" smtClean="0"/>
            </a:br>
            <a:r>
              <a:rPr lang="en-US" dirty="0" smtClean="0"/>
              <a:t>Chapter 2</a:t>
            </a:r>
            <a:br>
              <a:rPr lang="en-US" dirty="0" smtClean="0"/>
            </a:br>
            <a:r>
              <a:rPr lang="en-US" dirty="0" smtClean="0"/>
              <a:t>Kinematics: Description of Motion</a:t>
            </a:r>
            <a:endParaRPr lang="en-US" dirty="0"/>
          </a:p>
        </p:txBody>
      </p:sp>
      <p:pic>
        <p:nvPicPr>
          <p:cNvPr id="8194" name="Picture 2" descr="C:\Users\Lisa\AppData\Local\Microsoft\Windows\Temporary Internet Files\Content.IE5\YANNMC7Y\MPj04386370000[1].jpg"/>
          <p:cNvPicPr>
            <a:picLocks noChangeAspect="1" noChangeArrowheads="1"/>
          </p:cNvPicPr>
          <p:nvPr/>
        </p:nvPicPr>
        <p:blipFill>
          <a:blip r:embed="rId4" cstate="print"/>
          <a:srcRect/>
          <a:stretch>
            <a:fillRect/>
          </a:stretch>
        </p:blipFill>
        <p:spPr bwMode="auto">
          <a:xfrm>
            <a:off x="2057400" y="3200400"/>
            <a:ext cx="4876800" cy="3251200"/>
          </a:xfrm>
          <a:prstGeom prst="rect">
            <a:avLst/>
          </a:prstGeom>
          <a:noFill/>
        </p:spPr>
      </p:pic>
      <p:pic>
        <p:nvPicPr>
          <p:cNvPr id="6" name="MSj04416510000[1].wav">
            <a:hlinkClick r:id="" action="ppaction://media"/>
          </p:cNvPr>
          <p:cNvPicPr>
            <a:picLocks noRot="1" noChangeAspect="1"/>
          </p:cNvPicPr>
          <p:nvPr>
            <a:audioFile r:link="rId1"/>
          </p:nvPr>
        </p:nvPicPr>
        <p:blipFill>
          <a:blip r:embed="rId5" cstate="print"/>
          <a:stretch>
            <a:fillRect/>
          </a:stretch>
        </p:blipFill>
        <p:spPr>
          <a:xfrm>
            <a:off x="6553200" y="6019800"/>
            <a:ext cx="304800" cy="3048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6"/>
                    </p:tgtEl>
                  </p:cond>
                </p:stCondLst>
                <p:endSync evt="end" delay="0">
                  <p:rtn val="all"/>
                </p:endSync>
                <p:childTnLst>
                  <p:par>
                    <p:cTn id="16" fill="hold">
                      <p:stCondLst>
                        <p:cond delay="0"/>
                      </p:stCondLst>
                      <p:childTnLst>
                        <p:par>
                          <p:cTn id="17" fill="hold">
                            <p:stCondLst>
                              <p:cond delay="0"/>
                            </p:stCondLst>
                            <p:childTnLst>
                              <p:par>
                                <p:cTn id="18" presetID="1" presetClass="mediacall" presetSubtype="0" fill="hold" nodeType="withEffect">
                                  <p:stCondLst>
                                    <p:cond delay="0"/>
                                  </p:stCondLst>
                                  <p:childTnLst>
                                    <p:cmd type="call" cmd="playFrom(0.0)">
                                      <p:cBhvr>
                                        <p:cTn id="19" dur="27429" fill="hold"/>
                                        <p:tgtEl>
                                          <p:spTgt spid="6"/>
                                        </p:tgtEl>
                                      </p:cBhvr>
                                    </p:cmd>
                                  </p:childTnLst>
                                </p:cTn>
                              </p:par>
                            </p:childTnLst>
                          </p:cTn>
                        </p:par>
                      </p:childTnLst>
                    </p:cTn>
                  </p:par>
                </p:childTnLst>
              </p:cTn>
              <p:nextCondLst>
                <p:cond evt="onClick" delay="0">
                  <p:tgtEl>
                    <p:spTgt spid="6"/>
                  </p:tgtEl>
                </p:cond>
              </p:nextCondLst>
            </p:seq>
            <p:audio>
              <p:cMediaNode>
                <p:cTn id="20"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57200" y="274638"/>
            <a:ext cx="8229600" cy="487362"/>
          </a:xfrm>
          <a:prstGeom prst="rect">
            <a:avLst/>
          </a:prstGeom>
        </p:spPr>
        <p:txBody>
          <a:bodyPr>
            <a:normAutofit/>
          </a:bodyPr>
          <a:lstStyle/>
          <a:p>
            <a:pPr lvl="0">
              <a:spcBef>
                <a:spcPct val="0"/>
              </a:spcBef>
              <a:defRPr/>
            </a:pPr>
            <a:r>
              <a:rPr lang="en-US" sz="2000" dirty="0" smtClean="0">
                <a:solidFill>
                  <a:srgbClr val="00B050"/>
                </a:solidFill>
              </a:rPr>
              <a:t>2.2 One-Dimensional Displacement and Velocity: Vector Quantities</a:t>
            </a:r>
            <a:endParaRPr lang="en-US" sz="2000" dirty="0">
              <a:solidFill>
                <a:srgbClr val="00B050"/>
              </a:solidFill>
            </a:endParaRPr>
          </a:p>
        </p:txBody>
      </p:sp>
      <p:sp>
        <p:nvSpPr>
          <p:cNvPr id="6" name="TextBox 5"/>
          <p:cNvSpPr txBox="1"/>
          <p:nvPr/>
        </p:nvSpPr>
        <p:spPr>
          <a:xfrm>
            <a:off x="533400" y="838200"/>
            <a:ext cx="8382000" cy="5324535"/>
          </a:xfrm>
          <a:prstGeom prst="rect">
            <a:avLst/>
          </a:prstGeom>
          <a:noFill/>
        </p:spPr>
        <p:txBody>
          <a:bodyPr wrap="square" rtlCol="0">
            <a:spAutoFit/>
          </a:bodyPr>
          <a:lstStyle/>
          <a:p>
            <a:r>
              <a:rPr lang="en-US" sz="2000" dirty="0" smtClean="0">
                <a:solidFill>
                  <a:schemeClr val="accent1"/>
                </a:solidFill>
              </a:rPr>
              <a:t>velocity</a:t>
            </a:r>
            <a:r>
              <a:rPr lang="en-US" sz="2000" dirty="0" smtClean="0"/>
              <a:t> – how fast something is moving and in what direction</a:t>
            </a:r>
          </a:p>
          <a:p>
            <a:r>
              <a:rPr lang="en-US" sz="2000" dirty="0" smtClean="0"/>
              <a:t>	• speed is a scalar; velocity is a vector</a:t>
            </a:r>
          </a:p>
          <a:p>
            <a:r>
              <a:rPr lang="en-US" sz="2000" dirty="0" smtClean="0"/>
              <a:t>	 • SI units are m/s</a:t>
            </a:r>
          </a:p>
          <a:p>
            <a:endParaRPr lang="en-US" sz="2000" dirty="0" smtClean="0"/>
          </a:p>
          <a:p>
            <a:r>
              <a:rPr lang="en-US" sz="2000" dirty="0" smtClean="0">
                <a:solidFill>
                  <a:srgbClr val="0070C0"/>
                </a:solidFill>
              </a:rPr>
              <a:t> average velocity  </a:t>
            </a:r>
            <a:r>
              <a:rPr lang="en-US" sz="2000" dirty="0" smtClean="0"/>
              <a:t>= </a:t>
            </a:r>
            <a:r>
              <a:rPr lang="en-US" sz="2000" u="sng" dirty="0" smtClean="0"/>
              <a:t>displacement</a:t>
            </a:r>
          </a:p>
          <a:p>
            <a:r>
              <a:rPr lang="en-US" sz="2000" dirty="0" smtClean="0"/>
              <a:t>		         time</a:t>
            </a:r>
          </a:p>
          <a:p>
            <a:endParaRPr lang="en-US" sz="2000" dirty="0" smtClean="0"/>
          </a:p>
          <a:p>
            <a:r>
              <a:rPr lang="en-US" sz="2000" b="1" dirty="0" smtClean="0"/>
              <a:t>v  =  </a:t>
            </a:r>
            <a:r>
              <a:rPr lang="el-GR" sz="2000" b="1" u="sng" dirty="0" smtClean="0">
                <a:latin typeface="Arial"/>
                <a:cs typeface="Arial"/>
              </a:rPr>
              <a:t>Δ</a:t>
            </a:r>
            <a:r>
              <a:rPr lang="en-US" sz="2000" b="1" u="sng" dirty="0" smtClean="0">
                <a:latin typeface="Arial"/>
                <a:cs typeface="Arial"/>
              </a:rPr>
              <a:t> x</a:t>
            </a:r>
            <a:r>
              <a:rPr lang="en-US" sz="2000" b="1" dirty="0" smtClean="0">
                <a:latin typeface="Arial"/>
                <a:cs typeface="Arial"/>
              </a:rPr>
              <a:t>  =  </a:t>
            </a:r>
            <a:r>
              <a:rPr lang="en-US" sz="2000" b="1" u="sng" dirty="0" smtClean="0">
                <a:latin typeface="Arial"/>
                <a:cs typeface="Arial"/>
              </a:rPr>
              <a:t>x – x</a:t>
            </a:r>
            <a:r>
              <a:rPr lang="en-US" sz="2000" b="1" u="sng" baseline="-25000" dirty="0" smtClean="0">
                <a:latin typeface="Arial"/>
                <a:cs typeface="Arial"/>
              </a:rPr>
              <a:t>o</a:t>
            </a:r>
            <a:r>
              <a:rPr lang="en-US" sz="2000" b="1" baseline="-25000" dirty="0" smtClean="0">
                <a:latin typeface="Arial"/>
                <a:cs typeface="Arial"/>
              </a:rPr>
              <a:t>	</a:t>
            </a:r>
            <a:r>
              <a:rPr lang="en-US" sz="2000" dirty="0" smtClean="0">
                <a:latin typeface="Arial"/>
                <a:cs typeface="Arial"/>
              </a:rPr>
              <a:t>or  	</a:t>
            </a:r>
            <a:r>
              <a:rPr lang="en-US" sz="2000" b="1" dirty="0" smtClean="0">
                <a:latin typeface="Arial"/>
                <a:cs typeface="Arial"/>
              </a:rPr>
              <a:t>v  = </a:t>
            </a:r>
            <a:r>
              <a:rPr lang="en-US" sz="2000" b="1" u="sng" dirty="0" smtClean="0">
                <a:latin typeface="Arial"/>
                <a:cs typeface="Arial"/>
              </a:rPr>
              <a:t>x</a:t>
            </a:r>
            <a:r>
              <a:rPr lang="en-US" sz="2000" b="1" dirty="0" smtClean="0">
                <a:latin typeface="Arial"/>
                <a:cs typeface="Arial"/>
              </a:rPr>
              <a:t>	</a:t>
            </a:r>
            <a:r>
              <a:rPr lang="en-US" sz="2000" dirty="0" smtClean="0">
                <a:latin typeface="Arial"/>
                <a:cs typeface="Arial"/>
              </a:rPr>
              <a:t>	or 	</a:t>
            </a:r>
            <a:r>
              <a:rPr lang="en-US" sz="2000" b="1" dirty="0" smtClean="0">
                <a:latin typeface="Arial"/>
                <a:cs typeface="Arial"/>
              </a:rPr>
              <a:t>x = v </a:t>
            </a:r>
            <a:r>
              <a:rPr lang="en-US" sz="2000" dirty="0" smtClean="0">
                <a:latin typeface="Arial"/>
                <a:cs typeface="Arial"/>
              </a:rPr>
              <a:t>t</a:t>
            </a:r>
            <a:endParaRPr lang="en-US" sz="2000" b="1" u="sng" baseline="-25000" dirty="0" smtClean="0">
              <a:latin typeface="Arial"/>
              <a:cs typeface="Arial"/>
            </a:endParaRPr>
          </a:p>
          <a:p>
            <a:r>
              <a:rPr lang="en-US" sz="2000" dirty="0" smtClean="0">
                <a:latin typeface="Arial"/>
                <a:cs typeface="Arial"/>
              </a:rPr>
              <a:t>       </a:t>
            </a:r>
            <a:r>
              <a:rPr lang="en-US" sz="2000" dirty="0" smtClean="0"/>
              <a:t> </a:t>
            </a:r>
            <a:r>
              <a:rPr lang="el-GR" sz="2000" dirty="0" smtClean="0">
                <a:latin typeface="Arial"/>
                <a:cs typeface="Arial"/>
              </a:rPr>
              <a:t>Δ</a:t>
            </a:r>
            <a:r>
              <a:rPr lang="en-US" sz="2000" dirty="0" smtClean="0">
                <a:latin typeface="Arial"/>
                <a:cs typeface="Arial"/>
              </a:rPr>
              <a:t> t        </a:t>
            </a:r>
            <a:r>
              <a:rPr lang="en-US" sz="2000" dirty="0" err="1" smtClean="0">
                <a:latin typeface="Arial"/>
                <a:cs typeface="Arial"/>
              </a:rPr>
              <a:t>t</a:t>
            </a:r>
            <a:r>
              <a:rPr lang="en-US" sz="2000" dirty="0" smtClean="0">
                <a:latin typeface="Arial"/>
                <a:cs typeface="Arial"/>
              </a:rPr>
              <a:t> – t</a:t>
            </a:r>
            <a:r>
              <a:rPr lang="en-US" sz="2000" baseline="-25000" dirty="0" smtClean="0">
                <a:latin typeface="Arial"/>
                <a:cs typeface="Arial"/>
              </a:rPr>
              <a:t>o		</a:t>
            </a:r>
            <a:r>
              <a:rPr lang="en-US" sz="2000" dirty="0" smtClean="0">
                <a:latin typeface="Arial"/>
                <a:cs typeface="Arial"/>
              </a:rPr>
              <a:t>        t</a:t>
            </a:r>
          </a:p>
          <a:p>
            <a:endParaRPr lang="en-US" sz="2000" dirty="0" smtClean="0">
              <a:latin typeface="Arial"/>
              <a:cs typeface="Arial"/>
            </a:endParaRPr>
          </a:p>
          <a:p>
            <a:endParaRPr lang="en-US" sz="2000" dirty="0" smtClean="0">
              <a:latin typeface="Arial"/>
              <a:cs typeface="Arial"/>
            </a:endParaRPr>
          </a:p>
          <a:p>
            <a:endParaRPr lang="en-US" sz="2000" dirty="0" smtClean="0">
              <a:latin typeface="Arial"/>
              <a:cs typeface="Arial"/>
            </a:endParaRPr>
          </a:p>
          <a:p>
            <a:r>
              <a:rPr lang="en-US" sz="2000" dirty="0" smtClean="0">
                <a:solidFill>
                  <a:srgbClr val="0070C0"/>
                </a:solidFill>
                <a:latin typeface="Arial"/>
                <a:cs typeface="Arial"/>
              </a:rPr>
              <a:t>instantaneous velocity </a:t>
            </a:r>
            <a:r>
              <a:rPr lang="en-US" sz="2000" dirty="0" smtClean="0">
                <a:latin typeface="Arial"/>
                <a:cs typeface="Arial"/>
              </a:rPr>
              <a:t>– how fast something is moving, and in what direction at a particular instant in time</a:t>
            </a:r>
          </a:p>
          <a:p>
            <a:endParaRPr lang="en-US" sz="2000" dirty="0" smtClean="0">
              <a:latin typeface="Arial"/>
              <a:cs typeface="Arial"/>
            </a:endParaRPr>
          </a:p>
          <a:p>
            <a:endParaRPr lang="en-US" sz="2000" i="1" dirty="0" smtClean="0">
              <a:latin typeface="Arial"/>
              <a:cs typeface="Arial"/>
            </a:endParaRPr>
          </a:p>
          <a:p>
            <a:r>
              <a:rPr lang="en-US" sz="2000" dirty="0" smtClean="0">
                <a:latin typeface="Arial"/>
                <a:cs typeface="Arial"/>
              </a:rPr>
              <a:t>      </a:t>
            </a:r>
            <a:endParaRPr lang="en-US" sz="2000" dirty="0" smtClean="0"/>
          </a:p>
        </p:txBody>
      </p:sp>
      <p:grpSp>
        <p:nvGrpSpPr>
          <p:cNvPr id="11" name="Group 10"/>
          <p:cNvGrpSpPr/>
          <p:nvPr/>
        </p:nvGrpSpPr>
        <p:grpSpPr>
          <a:xfrm>
            <a:off x="620842" y="3016649"/>
            <a:ext cx="6973824" cy="38164"/>
            <a:chOff x="609600" y="2426208"/>
            <a:chExt cx="6973824" cy="38164"/>
          </a:xfrm>
        </p:grpSpPr>
        <p:cxnSp>
          <p:nvCxnSpPr>
            <p:cNvPr id="8" name="Straight Arrow Connector 7"/>
            <p:cNvCxnSpPr/>
            <p:nvPr/>
          </p:nvCxnSpPr>
          <p:spPr>
            <a:xfrm>
              <a:off x="609600" y="2462784"/>
              <a:ext cx="182880" cy="1588"/>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261104" y="2432304"/>
              <a:ext cx="182880" cy="1588"/>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7400544" y="2426208"/>
              <a:ext cx="182880" cy="1588"/>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wipe(left)">
                                      <p:cBhvr>
                                        <p:cTn id="11" dur="500"/>
                                        <p:tgtEl>
                                          <p:spTgt spid="6">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wipe(left)">
                                      <p:cBhvr>
                                        <p:cTn id="15" dur="500"/>
                                        <p:tgtEl>
                                          <p:spTgt spid="6">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6">
                                            <p:txEl>
                                              <p:pRg st="4" end="4"/>
                                            </p:txEl>
                                          </p:spTgt>
                                        </p:tgtEl>
                                        <p:attrNameLst>
                                          <p:attrName>style.visibility</p:attrName>
                                        </p:attrNameLst>
                                      </p:cBhvr>
                                      <p:to>
                                        <p:strVal val="visible"/>
                                      </p:to>
                                    </p:set>
                                    <p:animEffect transition="in" filter="wipe(left)">
                                      <p:cBhvr>
                                        <p:cTn id="20" dur="500"/>
                                        <p:tgtEl>
                                          <p:spTgt spid="6">
                                            <p:txEl>
                                              <p:pRg st="4" end="4"/>
                                            </p:txEl>
                                          </p:spTgt>
                                        </p:tgtEl>
                                      </p:cBhvr>
                                    </p:animEffect>
                                  </p:childTnLst>
                                </p:cTn>
                              </p:par>
                              <p:par>
                                <p:cTn id="21" presetID="22" presetClass="entr" presetSubtype="8" fill="hold" nodeType="with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animEffect transition="in" filter="wipe(left)">
                                      <p:cBhvr>
                                        <p:cTn id="23" dur="500"/>
                                        <p:tgtEl>
                                          <p:spTgt spid="6">
                                            <p:txEl>
                                              <p:pRg st="5" end="5"/>
                                            </p:txEl>
                                          </p:spTgt>
                                        </p:tgtEl>
                                      </p:cBhvr>
                                    </p:animEffect>
                                  </p:childTnLst>
                                </p:cTn>
                              </p:par>
                            </p:childTnLst>
                          </p:cTn>
                        </p:par>
                        <p:par>
                          <p:cTn id="24" fill="hold">
                            <p:stCondLst>
                              <p:cond delay="500"/>
                            </p:stCondLst>
                            <p:childTnLst>
                              <p:par>
                                <p:cTn id="25" presetID="22" presetClass="entr" presetSubtype="8" fill="hold" nodeType="after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animEffect transition="in" filter="wipe(left)">
                                      <p:cBhvr>
                                        <p:cTn id="27" dur="500"/>
                                        <p:tgtEl>
                                          <p:spTgt spid="6">
                                            <p:txEl>
                                              <p:pRg st="7" end="7"/>
                                            </p:txEl>
                                          </p:spTgt>
                                        </p:tgtEl>
                                      </p:cBhvr>
                                    </p:animEffect>
                                  </p:childTnLst>
                                </p:cTn>
                              </p:par>
                              <p:par>
                                <p:cTn id="28" presetID="22" presetClass="entr" presetSubtype="4" fill="hold"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00"/>
                                        <p:tgtEl>
                                          <p:spTgt spid="11"/>
                                        </p:tgtEl>
                                      </p:cBhvr>
                                    </p:animEffect>
                                  </p:childTnLst>
                                </p:cTn>
                              </p:par>
                              <p:par>
                                <p:cTn id="31" presetID="22" presetClass="entr" presetSubtype="8" fill="hold" nodeType="withEffect">
                                  <p:stCondLst>
                                    <p:cond delay="0"/>
                                  </p:stCondLst>
                                  <p:childTnLst>
                                    <p:set>
                                      <p:cBhvr>
                                        <p:cTn id="32" dur="1" fill="hold">
                                          <p:stCondLst>
                                            <p:cond delay="0"/>
                                          </p:stCondLst>
                                        </p:cTn>
                                        <p:tgtEl>
                                          <p:spTgt spid="6">
                                            <p:txEl>
                                              <p:pRg st="8" end="8"/>
                                            </p:txEl>
                                          </p:spTgt>
                                        </p:tgtEl>
                                        <p:attrNameLst>
                                          <p:attrName>style.visibility</p:attrName>
                                        </p:attrNameLst>
                                      </p:cBhvr>
                                      <p:to>
                                        <p:strVal val="visible"/>
                                      </p:to>
                                    </p:set>
                                    <p:animEffect transition="in" filter="wipe(left)">
                                      <p:cBhvr>
                                        <p:cTn id="33" dur="500"/>
                                        <p:tgtEl>
                                          <p:spTgt spid="6">
                                            <p:txEl>
                                              <p:pRg st="8" end="8"/>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6">
                                            <p:txEl>
                                              <p:pRg st="12" end="12"/>
                                            </p:txEl>
                                          </p:spTgt>
                                        </p:tgtEl>
                                        <p:attrNameLst>
                                          <p:attrName>style.visibility</p:attrName>
                                        </p:attrNameLst>
                                      </p:cBhvr>
                                      <p:to>
                                        <p:strVal val="visible"/>
                                      </p:to>
                                    </p:set>
                                    <p:animEffect transition="in" filter="wipe(left)">
                                      <p:cBhvr>
                                        <p:cTn id="38" dur="500"/>
                                        <p:tgtEl>
                                          <p:spTgt spid="6">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Kinematics, definition of displacement and average velocity.  The jet undergoes a greater change in position (displacement) than the mailplane because its average velocity is higher during the time period."/>
          <p:cNvPicPr>
            <a:picLocks noChangeAspect="1" noChangeArrowheads="1"/>
          </p:cNvPicPr>
          <p:nvPr/>
        </p:nvPicPr>
        <p:blipFill>
          <a:blip r:embed="rId3" cstate="print"/>
          <a:srcRect/>
          <a:stretch>
            <a:fillRect/>
          </a:stretch>
        </p:blipFill>
        <p:spPr bwMode="auto">
          <a:xfrm>
            <a:off x="256032" y="-15361"/>
            <a:ext cx="8887968" cy="6873362"/>
          </a:xfrm>
          <a:prstGeom prst="rect">
            <a:avLst/>
          </a:prstGeom>
          <a:noFill/>
        </p:spPr>
      </p:pic>
      <p:sp>
        <p:nvSpPr>
          <p:cNvPr id="3" name="Title 3"/>
          <p:cNvSpPr txBox="1">
            <a:spLocks/>
          </p:cNvSpPr>
          <p:nvPr/>
        </p:nvSpPr>
        <p:spPr>
          <a:xfrm>
            <a:off x="457200" y="274638"/>
            <a:ext cx="8406384" cy="761682"/>
          </a:xfrm>
          <a:prstGeom prst="rect">
            <a:avLst/>
          </a:prstGeom>
          <a:solidFill>
            <a:schemeClr val="bg1"/>
          </a:solidFill>
        </p:spPr>
        <p:txBody>
          <a:bodyPr>
            <a:normAutofit/>
          </a:bodyPr>
          <a:lstStyle/>
          <a:p>
            <a:pPr lvl="0">
              <a:spcBef>
                <a:spcPct val="0"/>
              </a:spcBef>
              <a:defRPr/>
            </a:pPr>
            <a:r>
              <a:rPr lang="en-US" sz="2000" dirty="0" smtClean="0">
                <a:solidFill>
                  <a:srgbClr val="00B050"/>
                </a:solidFill>
              </a:rPr>
              <a:t>2.2 One-Dimensional Displacement and Velocity: Vector Quantities</a:t>
            </a:r>
            <a:endParaRPr lang="en-US" sz="2000" dirty="0">
              <a:solidFill>
                <a:srgbClr val="00B050"/>
              </a:solidFill>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975610"/>
            <a:ext cx="8458200" cy="4401205"/>
          </a:xfrm>
          <a:prstGeom prst="rect">
            <a:avLst/>
          </a:prstGeom>
          <a:noFill/>
        </p:spPr>
        <p:txBody>
          <a:bodyPr wrap="square" rtlCol="0">
            <a:spAutoFit/>
          </a:bodyPr>
          <a:lstStyle/>
          <a:p>
            <a:r>
              <a:rPr lang="en-US" sz="2000" i="1" dirty="0" smtClean="0">
                <a:latin typeface="Arial"/>
                <a:cs typeface="Arial"/>
              </a:rPr>
              <a:t>example: </a:t>
            </a:r>
            <a:r>
              <a:rPr lang="en-US" sz="2000" dirty="0" smtClean="0">
                <a:latin typeface="Arial"/>
                <a:cs typeface="Arial"/>
              </a:rPr>
              <a:t>A Derry track team member does a wind sprint from the Library to the Office and back. His team mate times him at 12.30 s. What was his average speed? What was his average velocity?</a:t>
            </a:r>
          </a:p>
          <a:p>
            <a:endParaRPr lang="en-US" sz="2000" dirty="0" smtClean="0"/>
          </a:p>
          <a:p>
            <a:r>
              <a:rPr lang="en-US" sz="2000" dirty="0" smtClean="0"/>
              <a:t>	Office = 0.0 m 	    	x</a:t>
            </a:r>
            <a:r>
              <a:rPr lang="en-US" sz="2000" baseline="-25000" dirty="0" smtClean="0"/>
              <a:t>1 Office</a:t>
            </a:r>
            <a:r>
              <a:rPr lang="en-US" sz="2000" dirty="0" smtClean="0"/>
              <a:t>		              x</a:t>
            </a:r>
            <a:r>
              <a:rPr lang="en-US" sz="2000" baseline="-25000" dirty="0" smtClean="0"/>
              <a:t>2 Library</a:t>
            </a:r>
            <a:endParaRPr lang="en-US" sz="2000" dirty="0" smtClean="0"/>
          </a:p>
          <a:p>
            <a:r>
              <a:rPr lang="en-US" sz="2000" dirty="0" smtClean="0"/>
              <a:t>	Library = 16.0 m					                 x 					 0.0        5.0	10.0	15.0      (meters)</a:t>
            </a:r>
          </a:p>
          <a:p>
            <a:endParaRPr lang="en-US" sz="2000" dirty="0" smtClean="0"/>
          </a:p>
          <a:p>
            <a:r>
              <a:rPr lang="en-US" sz="2000" dirty="0" smtClean="0">
                <a:latin typeface="Arial"/>
                <a:cs typeface="Arial"/>
              </a:rPr>
              <a:t>	</a:t>
            </a:r>
            <a:endParaRPr lang="en-US" sz="2000" dirty="0" smtClean="0">
              <a:solidFill>
                <a:srgbClr val="FF0000"/>
              </a:solidFill>
            </a:endParaRPr>
          </a:p>
          <a:p>
            <a:r>
              <a:rPr lang="en-US" sz="2000" dirty="0" err="1" smtClean="0"/>
              <a:t>ave</a:t>
            </a:r>
            <a:r>
              <a:rPr lang="en-US" sz="2000" dirty="0" smtClean="0"/>
              <a:t>. sp. = </a:t>
            </a:r>
            <a:r>
              <a:rPr lang="en-US" sz="2000" u="sng" dirty="0" smtClean="0"/>
              <a:t>d</a:t>
            </a:r>
            <a:r>
              <a:rPr lang="en-US" sz="2000" dirty="0" smtClean="0"/>
              <a:t>  = </a:t>
            </a:r>
            <a:r>
              <a:rPr lang="en-US" sz="2000" u="sng" dirty="0" smtClean="0"/>
              <a:t>32.0 m</a:t>
            </a:r>
            <a:r>
              <a:rPr lang="en-US" sz="2000" dirty="0" smtClean="0"/>
              <a:t>   = 2.60 m/s</a:t>
            </a:r>
            <a:endParaRPr lang="en-US" sz="2000" u="sng" dirty="0" smtClean="0"/>
          </a:p>
          <a:p>
            <a:r>
              <a:rPr lang="en-US" sz="2000" dirty="0" smtClean="0"/>
              <a:t>                  t      12.30 s</a:t>
            </a:r>
          </a:p>
          <a:p>
            <a:endParaRPr lang="en-US" sz="2000" dirty="0" smtClean="0"/>
          </a:p>
          <a:p>
            <a:r>
              <a:rPr lang="en-US" sz="2000" b="1" dirty="0" smtClean="0"/>
              <a:t>v </a:t>
            </a:r>
            <a:r>
              <a:rPr lang="en-US" sz="2000" dirty="0" smtClean="0"/>
              <a:t>= </a:t>
            </a:r>
            <a:r>
              <a:rPr lang="el-GR" sz="2000" dirty="0" smtClean="0">
                <a:latin typeface="Arial"/>
                <a:cs typeface="Arial"/>
              </a:rPr>
              <a:t>Δ</a:t>
            </a:r>
            <a:r>
              <a:rPr lang="en-US" sz="2000" dirty="0" smtClean="0">
                <a:latin typeface="Arial"/>
                <a:cs typeface="Arial"/>
              </a:rPr>
              <a:t> </a:t>
            </a:r>
            <a:r>
              <a:rPr lang="en-US" sz="2000" b="1" u="sng" dirty="0" smtClean="0"/>
              <a:t>x</a:t>
            </a:r>
            <a:r>
              <a:rPr lang="en-US" sz="2000" dirty="0" smtClean="0"/>
              <a:t>  = </a:t>
            </a:r>
            <a:r>
              <a:rPr lang="en-US" sz="2000" u="sng" dirty="0" smtClean="0"/>
              <a:t>16.0 m – 16.0 m</a:t>
            </a:r>
            <a:r>
              <a:rPr lang="en-US" sz="2000" dirty="0" smtClean="0"/>
              <a:t> = 0.0 m/s</a:t>
            </a:r>
            <a:endParaRPr lang="en-US" sz="2000" u="sng" dirty="0" smtClean="0"/>
          </a:p>
          <a:p>
            <a:r>
              <a:rPr lang="en-US" sz="2000" dirty="0" smtClean="0"/>
              <a:t>           t	    12.30 s</a:t>
            </a:r>
          </a:p>
        </p:txBody>
      </p:sp>
      <p:cxnSp>
        <p:nvCxnSpPr>
          <p:cNvPr id="4" name="Straight Arrow Connector 3"/>
          <p:cNvCxnSpPr/>
          <p:nvPr/>
        </p:nvCxnSpPr>
        <p:spPr>
          <a:xfrm>
            <a:off x="4670298" y="2745867"/>
            <a:ext cx="3429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rot="5400000">
            <a:off x="4365498" y="2745867"/>
            <a:ext cx="609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5400000">
            <a:off x="5356098" y="2745867"/>
            <a:ext cx="152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6422898" y="2745867"/>
            <a:ext cx="152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7261098" y="2745867"/>
            <a:ext cx="15240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4632198" y="2707767"/>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7394053" y="2712087"/>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3"/>
          <p:cNvSpPr txBox="1">
            <a:spLocks/>
          </p:cNvSpPr>
          <p:nvPr/>
        </p:nvSpPr>
        <p:spPr>
          <a:xfrm>
            <a:off x="457200" y="274638"/>
            <a:ext cx="8229600" cy="487362"/>
          </a:xfrm>
          <a:prstGeom prst="rect">
            <a:avLst/>
          </a:prstGeom>
        </p:spPr>
        <p:txBody>
          <a:bodyPr>
            <a:normAutofit/>
          </a:bodyPr>
          <a:lstStyle/>
          <a:p>
            <a:pPr lvl="0">
              <a:spcBef>
                <a:spcPct val="0"/>
              </a:spcBef>
              <a:defRPr/>
            </a:pPr>
            <a:r>
              <a:rPr lang="en-US" sz="2000" dirty="0" smtClean="0">
                <a:solidFill>
                  <a:srgbClr val="00B050"/>
                </a:solidFill>
              </a:rPr>
              <a:t>2.2 One-Dimensional Displacement and Velocity: Vector Quantities</a:t>
            </a:r>
            <a:endParaRPr lang="en-US" sz="2000" dirty="0">
              <a:solidFill>
                <a:srgbClr val="00B050"/>
              </a:solidFill>
            </a:endParaRPr>
          </a:p>
        </p:txBody>
      </p:sp>
      <p:cxnSp>
        <p:nvCxnSpPr>
          <p:cNvPr id="16" name="Straight Connector 15"/>
          <p:cNvCxnSpPr/>
          <p:nvPr/>
        </p:nvCxnSpPr>
        <p:spPr>
          <a:xfrm>
            <a:off x="771277" y="4738977"/>
            <a:ext cx="143123"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4675367" y="2655736"/>
            <a:ext cx="2767054" cy="7951"/>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10800000">
            <a:off x="4668741" y="2863795"/>
            <a:ext cx="2767054" cy="7951"/>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3228230" y="3729162"/>
            <a:ext cx="1065474" cy="373711"/>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45914" y="4648811"/>
            <a:ext cx="897172" cy="373711"/>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 calcmode="lin" valueType="num">
                                      <p:cBhvr additive="base">
                                        <p:cTn id="1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ppt_x"/>
                                          </p:val>
                                        </p:tav>
                                        <p:tav tm="100000">
                                          <p:val>
                                            <p:strVal val="#ppt_x"/>
                                          </p:val>
                                        </p:tav>
                                      </p:tavLst>
                                    </p:anim>
                                    <p:anim calcmode="lin" valueType="num">
                                      <p:cBhvr additive="base">
                                        <p:cTn id="21" dur="500" fill="hold"/>
                                        <p:tgtEl>
                                          <p:spTgt spid="4"/>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ppt_x"/>
                                          </p:val>
                                        </p:tav>
                                        <p:tav tm="100000">
                                          <p:val>
                                            <p:strVal val="#ppt_x"/>
                                          </p:val>
                                        </p:tav>
                                      </p:tavLst>
                                    </p:anim>
                                    <p:anim calcmode="lin" valueType="num">
                                      <p:cBhvr additive="base">
                                        <p:cTn id="29" dur="500" fill="hold"/>
                                        <p:tgtEl>
                                          <p:spTgt spid="6"/>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fill="hold"/>
                                        <p:tgtEl>
                                          <p:spTgt spid="7"/>
                                        </p:tgtEl>
                                        <p:attrNameLst>
                                          <p:attrName>ppt_x</p:attrName>
                                        </p:attrNameLst>
                                      </p:cBhvr>
                                      <p:tavLst>
                                        <p:tav tm="0">
                                          <p:val>
                                            <p:strVal val="#ppt_x"/>
                                          </p:val>
                                        </p:tav>
                                        <p:tav tm="100000">
                                          <p:val>
                                            <p:strVal val="#ppt_x"/>
                                          </p:val>
                                        </p:tav>
                                      </p:tavLst>
                                    </p:anim>
                                    <p:anim calcmode="lin" valueType="num">
                                      <p:cBhvr additive="base">
                                        <p:cTn id="33" dur="500" fill="hold"/>
                                        <p:tgtEl>
                                          <p:spTgt spid="7"/>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additive="base">
                                        <p:cTn id="36" dur="500" fill="hold"/>
                                        <p:tgtEl>
                                          <p:spTgt spid="8"/>
                                        </p:tgtEl>
                                        <p:attrNameLst>
                                          <p:attrName>ppt_x</p:attrName>
                                        </p:attrNameLst>
                                      </p:cBhvr>
                                      <p:tavLst>
                                        <p:tav tm="0">
                                          <p:val>
                                            <p:strVal val="#ppt_x"/>
                                          </p:val>
                                        </p:tav>
                                        <p:tav tm="100000">
                                          <p:val>
                                            <p:strVal val="#ppt_x"/>
                                          </p:val>
                                        </p:tav>
                                      </p:tavLst>
                                    </p:anim>
                                    <p:anim calcmode="lin" valueType="num">
                                      <p:cBhvr additive="base">
                                        <p:cTn id="37" dur="500" fill="hold"/>
                                        <p:tgtEl>
                                          <p:spTgt spid="8"/>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ppt_x"/>
                                          </p:val>
                                        </p:tav>
                                        <p:tav tm="100000">
                                          <p:val>
                                            <p:strVal val="#ppt_x"/>
                                          </p:val>
                                        </p:tav>
                                      </p:tavLst>
                                    </p:anim>
                                    <p:anim calcmode="lin" valueType="num">
                                      <p:cBhvr additive="base">
                                        <p:cTn id="41" dur="500" fill="hold"/>
                                        <p:tgtEl>
                                          <p:spTgt spid="9"/>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additive="base">
                                        <p:cTn id="44" dur="500" fill="hold"/>
                                        <p:tgtEl>
                                          <p:spTgt spid="10"/>
                                        </p:tgtEl>
                                        <p:attrNameLst>
                                          <p:attrName>ppt_x</p:attrName>
                                        </p:attrNameLst>
                                      </p:cBhvr>
                                      <p:tavLst>
                                        <p:tav tm="0">
                                          <p:val>
                                            <p:strVal val="#ppt_x"/>
                                          </p:val>
                                        </p:tav>
                                        <p:tav tm="100000">
                                          <p:val>
                                            <p:strVal val="#ppt_x"/>
                                          </p:val>
                                        </p:tav>
                                      </p:tavLst>
                                    </p:anim>
                                    <p:anim calcmode="lin" valueType="num">
                                      <p:cBhvr additive="base">
                                        <p:cTn id="45" dur="500" fill="hold"/>
                                        <p:tgtEl>
                                          <p:spTgt spid="10"/>
                                        </p:tgtEl>
                                        <p:attrNameLst>
                                          <p:attrName>ppt_y</p:attrName>
                                        </p:attrNameLst>
                                      </p:cBhvr>
                                      <p:tavLst>
                                        <p:tav tm="0">
                                          <p:val>
                                            <p:strVal val="1+#ppt_h/2"/>
                                          </p:val>
                                        </p:tav>
                                        <p:tav tm="100000">
                                          <p:val>
                                            <p:strVal val="#ppt_y"/>
                                          </p:val>
                                        </p:tav>
                                      </p:tavLst>
                                    </p:anim>
                                  </p:childTnLst>
                                </p:cTn>
                              </p:par>
                              <p:par>
                                <p:cTn id="46" presetID="2" presetClass="entr" presetSubtype="4" fill="hold" nodeType="with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additive="base">
                                        <p:cTn id="48" dur="500" fill="hold"/>
                                        <p:tgtEl>
                                          <p:spTgt spid="22"/>
                                        </p:tgtEl>
                                        <p:attrNameLst>
                                          <p:attrName>ppt_x</p:attrName>
                                        </p:attrNameLst>
                                      </p:cBhvr>
                                      <p:tavLst>
                                        <p:tav tm="0">
                                          <p:val>
                                            <p:strVal val="#ppt_x"/>
                                          </p:val>
                                        </p:tav>
                                        <p:tav tm="100000">
                                          <p:val>
                                            <p:strVal val="#ppt_x"/>
                                          </p:val>
                                        </p:tav>
                                      </p:tavLst>
                                    </p:anim>
                                    <p:anim calcmode="lin" valueType="num">
                                      <p:cBhvr additive="base">
                                        <p:cTn id="49" dur="500" fill="hold"/>
                                        <p:tgtEl>
                                          <p:spTgt spid="22"/>
                                        </p:tgtEl>
                                        <p:attrNameLst>
                                          <p:attrName>ppt_y</p:attrName>
                                        </p:attrNameLst>
                                      </p:cBhvr>
                                      <p:tavLst>
                                        <p:tav tm="0">
                                          <p:val>
                                            <p:strVal val="1+#ppt_h/2"/>
                                          </p:val>
                                        </p:tav>
                                        <p:tav tm="100000">
                                          <p:val>
                                            <p:strVal val="#ppt_y"/>
                                          </p:val>
                                        </p:tav>
                                      </p:tavLst>
                                    </p:anim>
                                  </p:childTnLst>
                                </p:cTn>
                              </p:par>
                              <p:par>
                                <p:cTn id="50" presetID="2" presetClass="entr" presetSubtype="4" fill="hold" nodeType="with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additive="base">
                                        <p:cTn id="52" dur="500" fill="hold"/>
                                        <p:tgtEl>
                                          <p:spTgt spid="23"/>
                                        </p:tgtEl>
                                        <p:attrNameLst>
                                          <p:attrName>ppt_x</p:attrName>
                                        </p:attrNameLst>
                                      </p:cBhvr>
                                      <p:tavLst>
                                        <p:tav tm="0">
                                          <p:val>
                                            <p:strVal val="#ppt_x"/>
                                          </p:val>
                                        </p:tav>
                                        <p:tav tm="100000">
                                          <p:val>
                                            <p:strVal val="#ppt_x"/>
                                          </p:val>
                                        </p:tav>
                                      </p:tavLst>
                                    </p:anim>
                                    <p:anim calcmode="lin" valueType="num">
                                      <p:cBhvr additive="base">
                                        <p:cTn id="53"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nodeType="clickEffect">
                                  <p:stCondLst>
                                    <p:cond delay="0"/>
                                  </p:stCondLst>
                                  <p:childTnLst>
                                    <p:set>
                                      <p:cBhvr>
                                        <p:cTn id="57" dur="1" fill="hold">
                                          <p:stCondLst>
                                            <p:cond delay="0"/>
                                          </p:stCondLst>
                                        </p:cTn>
                                        <p:tgtEl>
                                          <p:spTgt spid="3">
                                            <p:txEl>
                                              <p:pRg st="6" end="6"/>
                                            </p:txEl>
                                          </p:spTgt>
                                        </p:tgtEl>
                                        <p:attrNameLst>
                                          <p:attrName>style.visibility</p:attrName>
                                        </p:attrNameLst>
                                      </p:cBhvr>
                                      <p:to>
                                        <p:strVal val="visible"/>
                                      </p:to>
                                    </p:set>
                                    <p:animEffect transition="in" filter="wipe(down)">
                                      <p:cBhvr>
                                        <p:cTn id="58" dur="500"/>
                                        <p:tgtEl>
                                          <p:spTgt spid="3">
                                            <p:txEl>
                                              <p:pRg st="6" end="6"/>
                                            </p:txEl>
                                          </p:spTgt>
                                        </p:tgtEl>
                                      </p:cBhvr>
                                    </p:animEffect>
                                  </p:childTnLst>
                                </p:cTn>
                              </p:par>
                              <p:par>
                                <p:cTn id="59" presetID="22" presetClass="entr" presetSubtype="4" fill="hold" nodeType="withEffect">
                                  <p:stCondLst>
                                    <p:cond delay="0"/>
                                  </p:stCondLst>
                                  <p:childTnLst>
                                    <p:set>
                                      <p:cBhvr>
                                        <p:cTn id="60" dur="1" fill="hold">
                                          <p:stCondLst>
                                            <p:cond delay="0"/>
                                          </p:stCondLst>
                                        </p:cTn>
                                        <p:tgtEl>
                                          <p:spTgt spid="3">
                                            <p:txEl>
                                              <p:pRg st="7" end="7"/>
                                            </p:txEl>
                                          </p:spTgt>
                                        </p:tgtEl>
                                        <p:attrNameLst>
                                          <p:attrName>style.visibility</p:attrName>
                                        </p:attrNameLst>
                                      </p:cBhvr>
                                      <p:to>
                                        <p:strVal val="visible"/>
                                      </p:to>
                                    </p:set>
                                    <p:animEffect transition="in" filter="wipe(down)">
                                      <p:cBhvr>
                                        <p:cTn id="61" dur="500"/>
                                        <p:tgtEl>
                                          <p:spTgt spid="3">
                                            <p:txEl>
                                              <p:pRg st="7" end="7"/>
                                            </p:txEl>
                                          </p:spTgt>
                                        </p:tgtEl>
                                      </p:cBhvr>
                                    </p:animEffect>
                                  </p:childTnLst>
                                </p:cTn>
                              </p:par>
                            </p:childTnLst>
                          </p:cTn>
                        </p:par>
                        <p:par>
                          <p:cTn id="62" fill="hold">
                            <p:stCondLst>
                              <p:cond delay="500"/>
                            </p:stCondLst>
                            <p:childTnLst>
                              <p:par>
                                <p:cTn id="63" presetID="49" presetClass="entr" presetSubtype="0" decel="10000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 calcmode="lin" valueType="num">
                                      <p:cBhvr>
                                        <p:cTn id="65" dur="500" fill="hold"/>
                                        <p:tgtEl>
                                          <p:spTgt spid="24"/>
                                        </p:tgtEl>
                                        <p:attrNameLst>
                                          <p:attrName>ppt_w</p:attrName>
                                        </p:attrNameLst>
                                      </p:cBhvr>
                                      <p:tavLst>
                                        <p:tav tm="0">
                                          <p:val>
                                            <p:fltVal val="0"/>
                                          </p:val>
                                        </p:tav>
                                        <p:tav tm="100000">
                                          <p:val>
                                            <p:strVal val="#ppt_w"/>
                                          </p:val>
                                        </p:tav>
                                      </p:tavLst>
                                    </p:anim>
                                    <p:anim calcmode="lin" valueType="num">
                                      <p:cBhvr>
                                        <p:cTn id="66" dur="500" fill="hold"/>
                                        <p:tgtEl>
                                          <p:spTgt spid="24"/>
                                        </p:tgtEl>
                                        <p:attrNameLst>
                                          <p:attrName>ppt_h</p:attrName>
                                        </p:attrNameLst>
                                      </p:cBhvr>
                                      <p:tavLst>
                                        <p:tav tm="0">
                                          <p:val>
                                            <p:fltVal val="0"/>
                                          </p:val>
                                        </p:tav>
                                        <p:tav tm="100000">
                                          <p:val>
                                            <p:strVal val="#ppt_h"/>
                                          </p:val>
                                        </p:tav>
                                      </p:tavLst>
                                    </p:anim>
                                    <p:anim calcmode="lin" valueType="num">
                                      <p:cBhvr>
                                        <p:cTn id="67" dur="500" fill="hold"/>
                                        <p:tgtEl>
                                          <p:spTgt spid="24"/>
                                        </p:tgtEl>
                                        <p:attrNameLst>
                                          <p:attrName>style.rotation</p:attrName>
                                        </p:attrNameLst>
                                      </p:cBhvr>
                                      <p:tavLst>
                                        <p:tav tm="0">
                                          <p:val>
                                            <p:fltVal val="360"/>
                                          </p:val>
                                        </p:tav>
                                        <p:tav tm="100000">
                                          <p:val>
                                            <p:fltVal val="0"/>
                                          </p:val>
                                        </p:tav>
                                      </p:tavLst>
                                    </p:anim>
                                    <p:animEffect transition="in" filter="fade">
                                      <p:cBhvr>
                                        <p:cTn id="68" dur="500"/>
                                        <p:tgtEl>
                                          <p:spTgt spid="24"/>
                                        </p:tgtEl>
                                      </p:cBhvr>
                                    </p:animEffect>
                                  </p:childTnLst>
                                </p:cTn>
                              </p:par>
                            </p:childTnLst>
                          </p:cTn>
                        </p:par>
                      </p:childTnLst>
                    </p:cTn>
                  </p:par>
                  <p:par>
                    <p:cTn id="69" fill="hold">
                      <p:stCondLst>
                        <p:cond delay="indefinite"/>
                      </p:stCondLst>
                      <p:childTnLst>
                        <p:par>
                          <p:cTn id="70" fill="hold">
                            <p:stCondLst>
                              <p:cond delay="0"/>
                            </p:stCondLst>
                            <p:childTnLst>
                              <p:par>
                                <p:cTn id="71" presetID="5" presetClass="entr" presetSubtype="10" fill="hold" nodeType="clickEffect">
                                  <p:stCondLst>
                                    <p:cond delay="0"/>
                                  </p:stCondLst>
                                  <p:childTnLst>
                                    <p:set>
                                      <p:cBhvr>
                                        <p:cTn id="72" dur="1" fill="hold">
                                          <p:stCondLst>
                                            <p:cond delay="0"/>
                                          </p:stCondLst>
                                        </p:cTn>
                                        <p:tgtEl>
                                          <p:spTgt spid="3">
                                            <p:txEl>
                                              <p:pRg st="9" end="9"/>
                                            </p:txEl>
                                          </p:spTgt>
                                        </p:tgtEl>
                                        <p:attrNameLst>
                                          <p:attrName>style.visibility</p:attrName>
                                        </p:attrNameLst>
                                      </p:cBhvr>
                                      <p:to>
                                        <p:strVal val="visible"/>
                                      </p:to>
                                    </p:set>
                                    <p:animEffect transition="in" filter="checkerboard(across)">
                                      <p:cBhvr>
                                        <p:cTn id="73" dur="500"/>
                                        <p:tgtEl>
                                          <p:spTgt spid="3">
                                            <p:txEl>
                                              <p:pRg st="9" end="9"/>
                                            </p:txEl>
                                          </p:spTgt>
                                        </p:tgtEl>
                                      </p:cBhvr>
                                    </p:animEffect>
                                  </p:childTnLst>
                                </p:cTn>
                              </p:par>
                              <p:par>
                                <p:cTn id="74" presetID="22" presetClass="entr" presetSubtype="4" fill="hold" nodeType="with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wipe(down)">
                                      <p:cBhvr>
                                        <p:cTn id="76" dur="500"/>
                                        <p:tgtEl>
                                          <p:spTgt spid="16"/>
                                        </p:tgtEl>
                                      </p:cBhvr>
                                    </p:animEffect>
                                  </p:childTnLst>
                                </p:cTn>
                              </p:par>
                              <p:par>
                                <p:cTn id="77" presetID="5" presetClass="entr" presetSubtype="10" fill="hold" nodeType="withEffect">
                                  <p:stCondLst>
                                    <p:cond delay="0"/>
                                  </p:stCondLst>
                                  <p:childTnLst>
                                    <p:set>
                                      <p:cBhvr>
                                        <p:cTn id="78" dur="1" fill="hold">
                                          <p:stCondLst>
                                            <p:cond delay="0"/>
                                          </p:stCondLst>
                                        </p:cTn>
                                        <p:tgtEl>
                                          <p:spTgt spid="3">
                                            <p:txEl>
                                              <p:pRg st="10" end="10"/>
                                            </p:txEl>
                                          </p:spTgt>
                                        </p:tgtEl>
                                        <p:attrNameLst>
                                          <p:attrName>style.visibility</p:attrName>
                                        </p:attrNameLst>
                                      </p:cBhvr>
                                      <p:to>
                                        <p:strVal val="visible"/>
                                      </p:to>
                                    </p:set>
                                    <p:animEffect transition="in" filter="checkerboard(across)">
                                      <p:cBhvr>
                                        <p:cTn id="79" dur="500"/>
                                        <p:tgtEl>
                                          <p:spTgt spid="3">
                                            <p:txEl>
                                              <p:pRg st="10" end="10"/>
                                            </p:txEl>
                                          </p:spTgt>
                                        </p:tgtEl>
                                      </p:cBhvr>
                                    </p:animEffect>
                                  </p:childTnLst>
                                </p:cTn>
                              </p:par>
                            </p:childTnLst>
                          </p:cTn>
                        </p:par>
                        <p:par>
                          <p:cTn id="80" fill="hold">
                            <p:stCondLst>
                              <p:cond delay="500"/>
                            </p:stCondLst>
                            <p:childTnLst>
                              <p:par>
                                <p:cTn id="81" presetID="49" presetClass="entr" presetSubtype="0" decel="10000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p:cTn id="83" dur="500" fill="hold"/>
                                        <p:tgtEl>
                                          <p:spTgt spid="25"/>
                                        </p:tgtEl>
                                        <p:attrNameLst>
                                          <p:attrName>ppt_w</p:attrName>
                                        </p:attrNameLst>
                                      </p:cBhvr>
                                      <p:tavLst>
                                        <p:tav tm="0">
                                          <p:val>
                                            <p:fltVal val="0"/>
                                          </p:val>
                                        </p:tav>
                                        <p:tav tm="100000">
                                          <p:val>
                                            <p:strVal val="#ppt_w"/>
                                          </p:val>
                                        </p:tav>
                                      </p:tavLst>
                                    </p:anim>
                                    <p:anim calcmode="lin" valueType="num">
                                      <p:cBhvr>
                                        <p:cTn id="84" dur="500" fill="hold"/>
                                        <p:tgtEl>
                                          <p:spTgt spid="25"/>
                                        </p:tgtEl>
                                        <p:attrNameLst>
                                          <p:attrName>ppt_h</p:attrName>
                                        </p:attrNameLst>
                                      </p:cBhvr>
                                      <p:tavLst>
                                        <p:tav tm="0">
                                          <p:val>
                                            <p:fltVal val="0"/>
                                          </p:val>
                                        </p:tav>
                                        <p:tav tm="100000">
                                          <p:val>
                                            <p:strVal val="#ppt_h"/>
                                          </p:val>
                                        </p:tav>
                                      </p:tavLst>
                                    </p:anim>
                                    <p:anim calcmode="lin" valueType="num">
                                      <p:cBhvr>
                                        <p:cTn id="85" dur="500" fill="hold"/>
                                        <p:tgtEl>
                                          <p:spTgt spid="25"/>
                                        </p:tgtEl>
                                        <p:attrNameLst>
                                          <p:attrName>style.rotation</p:attrName>
                                        </p:attrNameLst>
                                      </p:cBhvr>
                                      <p:tavLst>
                                        <p:tav tm="0">
                                          <p:val>
                                            <p:fltVal val="360"/>
                                          </p:val>
                                        </p:tav>
                                        <p:tav tm="100000">
                                          <p:val>
                                            <p:fltVal val="0"/>
                                          </p:val>
                                        </p:tav>
                                      </p:tavLst>
                                    </p:anim>
                                    <p:animEffect transition="in" filter="fade">
                                      <p:cBhvr>
                                        <p:cTn id="8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4" grpId="0" animBg="1"/>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descr="Kinematics problem involving jet moving on a curved path."/>
          <p:cNvPicPr>
            <a:picLocks noChangeAspect="1" noChangeArrowheads="1"/>
          </p:cNvPicPr>
          <p:nvPr/>
        </p:nvPicPr>
        <p:blipFill>
          <a:blip r:embed="rId3" cstate="print"/>
          <a:srcRect/>
          <a:stretch>
            <a:fillRect/>
          </a:stretch>
        </p:blipFill>
        <p:spPr bwMode="auto">
          <a:xfrm>
            <a:off x="275897" y="0"/>
            <a:ext cx="8868103" cy="6858000"/>
          </a:xfrm>
          <a:prstGeom prst="rect">
            <a:avLst/>
          </a:prstGeom>
          <a:noFill/>
        </p:spPr>
      </p:pic>
      <p:sp>
        <p:nvSpPr>
          <p:cNvPr id="3" name="Title 3"/>
          <p:cNvSpPr txBox="1">
            <a:spLocks/>
          </p:cNvSpPr>
          <p:nvPr/>
        </p:nvSpPr>
        <p:spPr>
          <a:xfrm>
            <a:off x="457200" y="274638"/>
            <a:ext cx="8229600" cy="487362"/>
          </a:xfrm>
          <a:prstGeom prst="rect">
            <a:avLst/>
          </a:prstGeom>
          <a:solidFill>
            <a:schemeClr val="bg1"/>
          </a:solidFill>
        </p:spPr>
        <p:txBody>
          <a:bodyPr>
            <a:normAutofit/>
          </a:bodyPr>
          <a:lstStyle/>
          <a:p>
            <a:pPr lvl="0">
              <a:spcBef>
                <a:spcPct val="0"/>
              </a:spcBef>
              <a:defRPr/>
            </a:pPr>
            <a:r>
              <a:rPr lang="en-US" sz="2000" dirty="0" smtClean="0">
                <a:solidFill>
                  <a:srgbClr val="00B050"/>
                </a:solidFill>
              </a:rPr>
              <a:t>2.2 One-Dimensional Displacement and Velocity: Vector Quantities</a:t>
            </a:r>
            <a:endParaRPr lang="en-US" sz="2000" dirty="0">
              <a:solidFill>
                <a:srgbClr val="00B050"/>
              </a:solidFill>
            </a:endParaRPr>
          </a:p>
        </p:txBody>
      </p:sp>
      <p:sp>
        <p:nvSpPr>
          <p:cNvPr id="4" name="TextBox 3"/>
          <p:cNvSpPr txBox="1"/>
          <p:nvPr/>
        </p:nvSpPr>
        <p:spPr>
          <a:xfrm>
            <a:off x="382565" y="702093"/>
            <a:ext cx="5907307" cy="400110"/>
          </a:xfrm>
          <a:prstGeom prst="rect">
            <a:avLst/>
          </a:prstGeom>
          <a:noFill/>
        </p:spPr>
        <p:txBody>
          <a:bodyPr wrap="square" rtlCol="0">
            <a:spAutoFit/>
          </a:bodyPr>
          <a:lstStyle/>
          <a:p>
            <a:r>
              <a:rPr lang="en-US" sz="2000" b="1" i="1" dirty="0" smtClean="0"/>
              <a:t>Check for Understanding:</a:t>
            </a:r>
            <a:endParaRPr lang="en-US" sz="2000" b="1"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descr="Explanation of kinematics problem."/>
          <p:cNvPicPr>
            <a:picLocks noChangeAspect="1" noChangeArrowheads="1"/>
          </p:cNvPicPr>
          <p:nvPr/>
        </p:nvPicPr>
        <p:blipFill>
          <a:blip r:embed="rId3" cstate="print"/>
          <a:srcRect/>
          <a:stretch>
            <a:fillRect/>
          </a:stretch>
        </p:blipFill>
        <p:spPr bwMode="auto">
          <a:xfrm>
            <a:off x="286603" y="8280"/>
            <a:ext cx="8857397" cy="6849720"/>
          </a:xfrm>
          <a:prstGeom prst="rect">
            <a:avLst/>
          </a:prstGeom>
          <a:noFill/>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descr="Kinamtics problem involving the definition of speed."/>
          <p:cNvPicPr>
            <a:picLocks noChangeAspect="1" noChangeArrowheads="1"/>
          </p:cNvPicPr>
          <p:nvPr/>
        </p:nvPicPr>
        <p:blipFill>
          <a:blip r:embed="rId3" cstate="print"/>
          <a:srcRect/>
          <a:stretch>
            <a:fillRect/>
          </a:stretch>
        </p:blipFill>
        <p:spPr bwMode="auto">
          <a:xfrm>
            <a:off x="275896" y="1"/>
            <a:ext cx="8868104" cy="6858000"/>
          </a:xfrm>
          <a:prstGeom prst="rect">
            <a:avLst/>
          </a:prstGeom>
          <a:noFill/>
        </p:spPr>
      </p:pic>
      <p:sp>
        <p:nvSpPr>
          <p:cNvPr id="3" name="Title 3"/>
          <p:cNvSpPr txBox="1">
            <a:spLocks/>
          </p:cNvSpPr>
          <p:nvPr/>
        </p:nvSpPr>
        <p:spPr>
          <a:xfrm>
            <a:off x="457200" y="274638"/>
            <a:ext cx="8229600" cy="487362"/>
          </a:xfrm>
          <a:prstGeom prst="rect">
            <a:avLst/>
          </a:prstGeom>
          <a:solidFill>
            <a:schemeClr val="bg1"/>
          </a:solidFill>
        </p:spPr>
        <p:txBody>
          <a:bodyPr>
            <a:normAutofit/>
          </a:bodyPr>
          <a:lstStyle/>
          <a:p>
            <a:pPr lvl="0">
              <a:spcBef>
                <a:spcPct val="0"/>
              </a:spcBef>
              <a:defRPr/>
            </a:pPr>
            <a:r>
              <a:rPr lang="en-US" sz="2000" dirty="0" smtClean="0">
                <a:solidFill>
                  <a:srgbClr val="00B050"/>
                </a:solidFill>
              </a:rPr>
              <a:t>2.2 One-Dimensional Displacement and Velocity: Vector Quantities</a:t>
            </a:r>
            <a:endParaRPr lang="en-US" sz="2000" dirty="0">
              <a:solidFill>
                <a:srgbClr val="00B050"/>
              </a:solidFill>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 descr="Explanation of kinematics problem."/>
          <p:cNvPicPr>
            <a:picLocks noChangeAspect="1" noChangeArrowheads="1"/>
          </p:cNvPicPr>
          <p:nvPr/>
        </p:nvPicPr>
        <p:blipFill>
          <a:blip r:embed="rId3" cstate="print"/>
          <a:srcRect/>
          <a:stretch>
            <a:fillRect/>
          </a:stretch>
        </p:blipFill>
        <p:spPr bwMode="auto">
          <a:xfrm>
            <a:off x="327546" y="39942"/>
            <a:ext cx="8816454" cy="6818058"/>
          </a:xfrm>
          <a:prstGeom prst="rect">
            <a:avLst/>
          </a:prstGeom>
          <a:noFill/>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descr="Kinematics problem involving a race car moving on an oval track."/>
          <p:cNvPicPr>
            <a:picLocks noChangeAspect="1" noChangeArrowheads="1"/>
          </p:cNvPicPr>
          <p:nvPr/>
        </p:nvPicPr>
        <p:blipFill>
          <a:blip r:embed="rId3" cstate="print"/>
          <a:srcRect/>
          <a:stretch>
            <a:fillRect/>
          </a:stretch>
        </p:blipFill>
        <p:spPr bwMode="auto">
          <a:xfrm>
            <a:off x="313899" y="29389"/>
            <a:ext cx="8830101" cy="6828611"/>
          </a:xfrm>
          <a:prstGeom prst="rect">
            <a:avLst/>
          </a:prstGeom>
          <a:noFill/>
        </p:spPr>
      </p:pic>
      <p:sp>
        <p:nvSpPr>
          <p:cNvPr id="3" name="Title 3"/>
          <p:cNvSpPr txBox="1">
            <a:spLocks/>
          </p:cNvSpPr>
          <p:nvPr/>
        </p:nvSpPr>
        <p:spPr>
          <a:xfrm>
            <a:off x="457200" y="274638"/>
            <a:ext cx="8229600" cy="487362"/>
          </a:xfrm>
          <a:prstGeom prst="rect">
            <a:avLst/>
          </a:prstGeom>
          <a:solidFill>
            <a:schemeClr val="bg1"/>
          </a:solidFill>
        </p:spPr>
        <p:txBody>
          <a:bodyPr>
            <a:normAutofit/>
          </a:bodyPr>
          <a:lstStyle/>
          <a:p>
            <a:pPr lvl="0">
              <a:spcBef>
                <a:spcPct val="0"/>
              </a:spcBef>
              <a:defRPr/>
            </a:pPr>
            <a:r>
              <a:rPr lang="en-US" sz="2000" dirty="0" smtClean="0">
                <a:solidFill>
                  <a:srgbClr val="00B050"/>
                </a:solidFill>
              </a:rPr>
              <a:t>2.2 One-Dimensional Displacement and Velocity: Vector Quantities</a:t>
            </a:r>
            <a:endParaRPr lang="en-US" sz="2000" dirty="0">
              <a:solidFill>
                <a:srgbClr val="00B050"/>
              </a:solidFill>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2" descr="Explanation of kinematics problem."/>
          <p:cNvPicPr>
            <a:picLocks noChangeAspect="1" noChangeArrowheads="1"/>
          </p:cNvPicPr>
          <p:nvPr/>
        </p:nvPicPr>
        <p:blipFill>
          <a:blip r:embed="rId3" cstate="print"/>
          <a:srcRect/>
          <a:stretch>
            <a:fillRect/>
          </a:stretch>
        </p:blipFill>
        <p:spPr bwMode="auto">
          <a:xfrm>
            <a:off x="272955" y="-2275"/>
            <a:ext cx="8871045" cy="6860275"/>
          </a:xfrm>
          <a:prstGeom prst="rect">
            <a:avLst/>
          </a:prstGeom>
          <a:noFill/>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57200" y="274638"/>
            <a:ext cx="8229600" cy="487362"/>
          </a:xfrm>
          <a:prstGeom prst="rect">
            <a:avLst/>
          </a:prstGeom>
        </p:spPr>
        <p:txBody>
          <a:bodyPr>
            <a:normAutofit/>
          </a:bodyPr>
          <a:lstStyle/>
          <a:p>
            <a:pPr lvl="0">
              <a:spcBef>
                <a:spcPct val="0"/>
              </a:spcBef>
              <a:defRPr/>
            </a:pPr>
            <a:r>
              <a:rPr lang="en-US" sz="2000" dirty="0" smtClean="0">
                <a:solidFill>
                  <a:srgbClr val="00B050"/>
                </a:solidFill>
              </a:rPr>
              <a:t>2.2 One-Dimensional Displacement and Velocity: Vector Quantities</a:t>
            </a:r>
            <a:endParaRPr lang="en-US" sz="2000" dirty="0">
              <a:solidFill>
                <a:srgbClr val="00B050"/>
              </a:solidFill>
            </a:endParaRPr>
          </a:p>
        </p:txBody>
      </p:sp>
      <p:sp>
        <p:nvSpPr>
          <p:cNvPr id="3" name="TextBox 2"/>
          <p:cNvSpPr txBox="1"/>
          <p:nvPr/>
        </p:nvSpPr>
        <p:spPr>
          <a:xfrm>
            <a:off x="533400" y="762001"/>
            <a:ext cx="3029197" cy="400110"/>
          </a:xfrm>
          <a:prstGeom prst="rect">
            <a:avLst/>
          </a:prstGeom>
          <a:noFill/>
        </p:spPr>
        <p:txBody>
          <a:bodyPr wrap="square" rtlCol="0">
            <a:spAutoFit/>
          </a:bodyPr>
          <a:lstStyle/>
          <a:p>
            <a:r>
              <a:rPr lang="en-US" sz="2000" b="1" i="1" dirty="0" smtClean="0"/>
              <a:t>Position vs. Time Graphs</a:t>
            </a:r>
            <a:endParaRPr lang="en-US" sz="2000" b="1" dirty="0" smtClean="0"/>
          </a:p>
        </p:txBody>
      </p:sp>
      <p:pic>
        <p:nvPicPr>
          <p:cNvPr id="32771" name="Picture 3" descr="http://www.physicsclassroom.com/Class/1DKin/U1L3a2.gif"/>
          <p:cNvPicPr>
            <a:picLocks noChangeAspect="1" noChangeArrowheads="1"/>
          </p:cNvPicPr>
          <p:nvPr/>
        </p:nvPicPr>
        <p:blipFill>
          <a:blip r:embed="rId3" cstate="print"/>
          <a:srcRect/>
          <a:stretch>
            <a:fillRect/>
          </a:stretch>
        </p:blipFill>
        <p:spPr bwMode="auto">
          <a:xfrm>
            <a:off x="5225144" y="1460665"/>
            <a:ext cx="3614416" cy="2067069"/>
          </a:xfrm>
          <a:prstGeom prst="rect">
            <a:avLst/>
          </a:prstGeom>
          <a:noFill/>
        </p:spPr>
      </p:pic>
      <p:sp>
        <p:nvSpPr>
          <p:cNvPr id="32772" name="Rectangle 4"/>
          <p:cNvSpPr>
            <a:spLocks noChangeArrowheads="1"/>
          </p:cNvSpPr>
          <p:nvPr/>
        </p:nvSpPr>
        <p:spPr bwMode="auto">
          <a:xfrm>
            <a:off x="669244" y="1463772"/>
            <a:ext cx="4080886" cy="830997"/>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dirty="0" smtClean="0">
                <a:latin typeface="Arial" pitchFamily="34" charset="0"/>
                <a:cs typeface="Arial" pitchFamily="34" charset="0"/>
              </a:rPr>
              <a:t>C</a:t>
            </a:r>
            <a:r>
              <a:rPr kumimoji="0" lang="en-US" sz="1800" b="0" i="0" u="none" strike="noStrike" cap="none" normalizeH="0" baseline="0" dirty="0" smtClean="0">
                <a:ln>
                  <a:noFill/>
                </a:ln>
                <a:solidFill>
                  <a:schemeClr val="tx1"/>
                </a:solidFill>
                <a:effectLst/>
                <a:latin typeface="Arial" pitchFamily="34" charset="0"/>
                <a:cs typeface="Arial" pitchFamily="34" charset="0"/>
              </a:rPr>
              <a:t>onsider a car moving with a </a:t>
            </a:r>
            <a:r>
              <a:rPr kumimoji="0" lang="en-US" sz="1800" b="1" i="0" u="none" strike="noStrike" cap="none" normalizeH="0" baseline="0" dirty="0" smtClean="0">
                <a:ln>
                  <a:noFill/>
                </a:ln>
                <a:solidFill>
                  <a:srgbClr val="FF0000"/>
                </a:solidFill>
                <a:effectLst/>
                <a:latin typeface="Arial" pitchFamily="34" charset="0"/>
                <a:cs typeface="Arial" pitchFamily="34" charset="0"/>
              </a:rPr>
              <a:t>constant, rightward (+) velocity</a:t>
            </a:r>
            <a:r>
              <a:rPr kumimoji="0" lang="en-US" sz="1800" b="0" i="0" u="none" strike="noStrike" cap="none" normalizeH="0" baseline="0" dirty="0" smtClean="0">
                <a:ln>
                  <a:noFill/>
                </a:ln>
                <a:solidFill>
                  <a:schemeClr val="tx1"/>
                </a:solidFill>
                <a:effectLst/>
                <a:latin typeface="Arial" pitchFamily="34" charset="0"/>
                <a:cs typeface="Arial" pitchFamily="34" charset="0"/>
              </a:rPr>
              <a:t> - say of +10 m/s.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  </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2773" name="Picture 5" descr="http://www.physicsclassroom.com/Class/1DKin/U1L3a1.gif"/>
          <p:cNvPicPr>
            <a:picLocks noChangeAspect="1" noChangeArrowheads="1"/>
          </p:cNvPicPr>
          <p:nvPr/>
        </p:nvPicPr>
        <p:blipFill>
          <a:blip r:embed="rId4" cstate="print"/>
          <a:srcRect/>
          <a:stretch>
            <a:fillRect/>
          </a:stretch>
        </p:blipFill>
        <p:spPr bwMode="auto">
          <a:xfrm>
            <a:off x="285718" y="2351314"/>
            <a:ext cx="4595040" cy="724395"/>
          </a:xfrm>
          <a:prstGeom prst="rect">
            <a:avLst/>
          </a:prstGeom>
          <a:noFill/>
        </p:spPr>
      </p:pic>
      <p:sp>
        <p:nvSpPr>
          <p:cNvPr id="32774" name="Rectangle 6"/>
          <p:cNvSpPr>
            <a:spLocks noChangeArrowheads="1"/>
          </p:cNvSpPr>
          <p:nvPr/>
        </p:nvSpPr>
        <p:spPr bwMode="auto">
          <a:xfrm>
            <a:off x="676894" y="3977474"/>
            <a:ext cx="3918857" cy="1384995"/>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lang="en-US" dirty="0" smtClean="0">
                <a:latin typeface="Arial" pitchFamily="34" charset="0"/>
                <a:cs typeface="Arial" pitchFamily="34" charset="0"/>
              </a:rPr>
              <a:t>C</a:t>
            </a:r>
            <a:r>
              <a:rPr kumimoji="0" lang="en-US" sz="1800" b="0" i="0" u="none" strike="noStrike" cap="none" normalizeH="0" baseline="0" dirty="0" smtClean="0">
                <a:ln>
                  <a:noFill/>
                </a:ln>
                <a:solidFill>
                  <a:schemeClr val="tx1"/>
                </a:solidFill>
                <a:effectLst/>
                <a:latin typeface="Arial" pitchFamily="34" charset="0"/>
                <a:cs typeface="Arial" pitchFamily="34" charset="0"/>
              </a:rPr>
              <a:t>onsider a car moving with a </a:t>
            </a:r>
            <a:r>
              <a:rPr kumimoji="0" lang="en-US" sz="1800" b="1" i="0" u="none" strike="noStrike" cap="none" normalizeH="0" baseline="0" dirty="0" smtClean="0">
                <a:ln>
                  <a:noFill/>
                </a:ln>
                <a:solidFill>
                  <a:srgbClr val="FF0000"/>
                </a:solidFill>
                <a:effectLst/>
                <a:latin typeface="Arial" pitchFamily="34" charset="0"/>
                <a:cs typeface="Arial" pitchFamily="34" charset="0"/>
              </a:rPr>
              <a:t>rightward (+), changing velocity</a:t>
            </a:r>
            <a:r>
              <a:rPr kumimoji="0" lang="en-US" sz="1800" b="0" i="0" u="none" strike="noStrike" cap="none" normalizeH="0" baseline="0" dirty="0" smtClean="0">
                <a:ln>
                  <a:noFill/>
                </a:ln>
                <a:solidFill>
                  <a:schemeClr val="tx1"/>
                </a:solidFill>
                <a:effectLst/>
                <a:latin typeface="Arial" pitchFamily="34" charset="0"/>
                <a:cs typeface="Arial" pitchFamily="34" charset="0"/>
              </a:rPr>
              <a:t> - that is, a car that is moving rightward but speeding up or </a:t>
            </a:r>
            <a:r>
              <a:rPr kumimoji="0" lang="en-US" sz="1800" b="0" i="1" u="none" strike="noStrike" cap="none" normalizeH="0" baseline="0" dirty="0" smtClean="0">
                <a:ln>
                  <a:noFill/>
                </a:ln>
                <a:solidFill>
                  <a:schemeClr val="tx1"/>
                </a:solidFill>
                <a:effectLst/>
                <a:latin typeface="Arial" pitchFamily="34" charset="0"/>
                <a:cs typeface="Arial" pitchFamily="34" charset="0"/>
              </a:rPr>
              <a:t>accelerating</a:t>
            </a:r>
            <a:r>
              <a:rPr kumimoji="0" lang="en-US" sz="1800" b="0" i="0" u="none" strike="noStrike" cap="none" normalizeH="0" baseline="0" dirty="0" smtClean="0">
                <a:ln>
                  <a:noFill/>
                </a:ln>
                <a:solidFill>
                  <a:schemeClr val="tx1"/>
                </a:solidFill>
                <a:effectLst/>
                <a:latin typeface="Arial" pitchFamily="34" charset="0"/>
                <a:cs typeface="Arial" pitchFamily="34" charset="0"/>
              </a:rPr>
              <a: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  </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2775" name="Picture 7" descr="http://www.physicsclassroom.com/Class/1DKin/U1L3a3.gif"/>
          <p:cNvPicPr>
            <a:picLocks noChangeAspect="1" noChangeArrowheads="1"/>
          </p:cNvPicPr>
          <p:nvPr/>
        </p:nvPicPr>
        <p:blipFill>
          <a:blip r:embed="rId5" cstate="print"/>
          <a:srcRect/>
          <a:stretch>
            <a:fillRect/>
          </a:stretch>
        </p:blipFill>
        <p:spPr bwMode="auto">
          <a:xfrm>
            <a:off x="261257" y="5568135"/>
            <a:ext cx="4583875" cy="687069"/>
          </a:xfrm>
          <a:prstGeom prst="rect">
            <a:avLst/>
          </a:prstGeom>
          <a:noFill/>
        </p:spPr>
      </p:pic>
      <p:pic>
        <p:nvPicPr>
          <p:cNvPr id="32777" name="Picture 9" descr="http://www.physicsclassroom.com/Class/1DKin/U1L3a4.gif"/>
          <p:cNvPicPr>
            <a:picLocks noChangeAspect="1" noChangeArrowheads="1"/>
          </p:cNvPicPr>
          <p:nvPr/>
        </p:nvPicPr>
        <p:blipFill>
          <a:blip r:embed="rId6" cstate="print"/>
          <a:srcRect/>
          <a:stretch>
            <a:fillRect/>
          </a:stretch>
        </p:blipFill>
        <p:spPr bwMode="auto">
          <a:xfrm>
            <a:off x="5169890" y="4191990"/>
            <a:ext cx="3717242" cy="2029732"/>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par>
                          <p:cTn id="8" fill="hold">
                            <p:stCondLst>
                              <p:cond delay="500"/>
                            </p:stCondLst>
                            <p:childTnLst>
                              <p:par>
                                <p:cTn id="9" presetID="16" presetClass="entr" presetSubtype="26" fill="hold" grpId="0" nodeType="afterEffect">
                                  <p:stCondLst>
                                    <p:cond delay="0"/>
                                  </p:stCondLst>
                                  <p:childTnLst>
                                    <p:set>
                                      <p:cBhvr>
                                        <p:cTn id="10" dur="1" fill="hold">
                                          <p:stCondLst>
                                            <p:cond delay="0"/>
                                          </p:stCondLst>
                                        </p:cTn>
                                        <p:tgtEl>
                                          <p:spTgt spid="32772"/>
                                        </p:tgtEl>
                                        <p:attrNameLst>
                                          <p:attrName>style.visibility</p:attrName>
                                        </p:attrNameLst>
                                      </p:cBhvr>
                                      <p:to>
                                        <p:strVal val="visible"/>
                                      </p:to>
                                    </p:set>
                                    <p:animEffect transition="in" filter="barn(inHorizontal)">
                                      <p:cBhvr>
                                        <p:cTn id="11" dur="500"/>
                                        <p:tgtEl>
                                          <p:spTgt spid="32772"/>
                                        </p:tgtEl>
                                      </p:cBhvr>
                                    </p:animEffect>
                                  </p:childTnLst>
                                </p:cTn>
                              </p:par>
                              <p:par>
                                <p:cTn id="12" presetID="16" presetClass="entr" presetSubtype="26" fill="hold" nodeType="withEffect">
                                  <p:stCondLst>
                                    <p:cond delay="0"/>
                                  </p:stCondLst>
                                  <p:childTnLst>
                                    <p:set>
                                      <p:cBhvr>
                                        <p:cTn id="13" dur="1" fill="hold">
                                          <p:stCondLst>
                                            <p:cond delay="0"/>
                                          </p:stCondLst>
                                        </p:cTn>
                                        <p:tgtEl>
                                          <p:spTgt spid="32773"/>
                                        </p:tgtEl>
                                        <p:attrNameLst>
                                          <p:attrName>style.visibility</p:attrName>
                                        </p:attrNameLst>
                                      </p:cBhvr>
                                      <p:to>
                                        <p:strVal val="visible"/>
                                      </p:to>
                                    </p:set>
                                    <p:animEffect transition="in" filter="barn(inHorizontal)">
                                      <p:cBhvr>
                                        <p:cTn id="14" dur="500"/>
                                        <p:tgtEl>
                                          <p:spTgt spid="32773"/>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32771"/>
                                        </p:tgtEl>
                                        <p:attrNameLst>
                                          <p:attrName>style.visibility</p:attrName>
                                        </p:attrNameLst>
                                      </p:cBhvr>
                                      <p:to>
                                        <p:strVal val="visible"/>
                                      </p:to>
                                    </p:set>
                                    <p:animEffect transition="in" filter="slide(fromBottom)">
                                      <p:cBhvr>
                                        <p:cTn id="19" dur="500"/>
                                        <p:tgtEl>
                                          <p:spTgt spid="32771"/>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6" fill="hold" nodeType="clickEffect">
                                  <p:stCondLst>
                                    <p:cond delay="0"/>
                                  </p:stCondLst>
                                  <p:childTnLst>
                                    <p:set>
                                      <p:cBhvr>
                                        <p:cTn id="23" dur="1" fill="hold">
                                          <p:stCondLst>
                                            <p:cond delay="0"/>
                                          </p:stCondLst>
                                        </p:cTn>
                                        <p:tgtEl>
                                          <p:spTgt spid="32775"/>
                                        </p:tgtEl>
                                        <p:attrNameLst>
                                          <p:attrName>style.visibility</p:attrName>
                                        </p:attrNameLst>
                                      </p:cBhvr>
                                      <p:to>
                                        <p:strVal val="visible"/>
                                      </p:to>
                                    </p:set>
                                    <p:animEffect transition="in" filter="barn(inHorizontal)">
                                      <p:cBhvr>
                                        <p:cTn id="24" dur="500"/>
                                        <p:tgtEl>
                                          <p:spTgt spid="32775"/>
                                        </p:tgtEl>
                                      </p:cBhvr>
                                    </p:animEffect>
                                  </p:childTnLst>
                                </p:cTn>
                              </p:par>
                              <p:par>
                                <p:cTn id="25" presetID="16" presetClass="entr" presetSubtype="26" fill="hold" grpId="0" nodeType="withEffect">
                                  <p:stCondLst>
                                    <p:cond delay="0"/>
                                  </p:stCondLst>
                                  <p:childTnLst>
                                    <p:set>
                                      <p:cBhvr>
                                        <p:cTn id="26" dur="1" fill="hold">
                                          <p:stCondLst>
                                            <p:cond delay="0"/>
                                          </p:stCondLst>
                                        </p:cTn>
                                        <p:tgtEl>
                                          <p:spTgt spid="32774"/>
                                        </p:tgtEl>
                                        <p:attrNameLst>
                                          <p:attrName>style.visibility</p:attrName>
                                        </p:attrNameLst>
                                      </p:cBhvr>
                                      <p:to>
                                        <p:strVal val="visible"/>
                                      </p:to>
                                    </p:set>
                                    <p:animEffect transition="in" filter="barn(inHorizontal)">
                                      <p:cBhvr>
                                        <p:cTn id="27" dur="500"/>
                                        <p:tgtEl>
                                          <p:spTgt spid="32774"/>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nodeType="clickEffect">
                                  <p:stCondLst>
                                    <p:cond delay="0"/>
                                  </p:stCondLst>
                                  <p:childTnLst>
                                    <p:set>
                                      <p:cBhvr>
                                        <p:cTn id="31" dur="1" fill="hold">
                                          <p:stCondLst>
                                            <p:cond delay="0"/>
                                          </p:stCondLst>
                                        </p:cTn>
                                        <p:tgtEl>
                                          <p:spTgt spid="32777"/>
                                        </p:tgtEl>
                                        <p:attrNameLst>
                                          <p:attrName>style.visibility</p:attrName>
                                        </p:attrNameLst>
                                      </p:cBhvr>
                                      <p:to>
                                        <p:strVal val="visible"/>
                                      </p:to>
                                    </p:set>
                                    <p:animEffect transition="in" filter="slide(fromBottom)">
                                      <p:cBhvr>
                                        <p:cTn id="32" dur="500"/>
                                        <p:tgtEl>
                                          <p:spTgt spid="327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2" grpId="0"/>
      <p:bldP spid="3277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Homework for Chapter 2</a:t>
            </a:r>
            <a:endParaRPr lang="en-US" dirty="0"/>
          </a:p>
        </p:txBody>
      </p:sp>
      <p:sp>
        <p:nvSpPr>
          <p:cNvPr id="3" name="Content Placeholder 2"/>
          <p:cNvSpPr>
            <a:spLocks noGrp="1"/>
          </p:cNvSpPr>
          <p:nvPr>
            <p:ph idx="1"/>
          </p:nvPr>
        </p:nvSpPr>
        <p:spPr>
          <a:xfrm>
            <a:off x="457200" y="1447800"/>
            <a:ext cx="8686800" cy="2819400"/>
          </a:xfrm>
        </p:spPr>
        <p:txBody>
          <a:bodyPr>
            <a:normAutofit/>
          </a:bodyPr>
          <a:lstStyle/>
          <a:p>
            <a:r>
              <a:rPr lang="en-US" sz="2400" dirty="0" smtClean="0">
                <a:cs typeface="Arial" pitchFamily="34" charset="0"/>
              </a:rPr>
              <a:t>Read Chapter 2</a:t>
            </a:r>
          </a:p>
          <a:p>
            <a:pPr>
              <a:buNone/>
            </a:pPr>
            <a:endParaRPr lang="en-US" sz="2400" dirty="0" smtClean="0">
              <a:cs typeface="Arial" pitchFamily="34" charset="0"/>
            </a:endParaRPr>
          </a:p>
          <a:p>
            <a:r>
              <a:rPr lang="en-US" sz="2400" dirty="0" smtClean="0">
                <a:cs typeface="Arial" pitchFamily="34" charset="0"/>
              </a:rPr>
              <a:t>HW 2.A : pp. 57-59: 8,9,12,13,16,17,20,26,34,35,38,39.</a:t>
            </a:r>
          </a:p>
          <a:p>
            <a:endParaRPr lang="en-US" sz="2400" dirty="0" smtClean="0">
              <a:latin typeface="+mj-lt"/>
              <a:cs typeface="Arial" pitchFamily="34" charset="0"/>
            </a:endParaRPr>
          </a:p>
          <a:p>
            <a:r>
              <a:rPr lang="en-US" sz="2400" dirty="0" smtClean="0">
                <a:latin typeface="+mj-lt"/>
                <a:cs typeface="Arial" pitchFamily="34" charset="0"/>
              </a:rPr>
              <a:t>HW 2.B: pp. 60-61: 46,47,48,50,52, 58,59,61</a:t>
            </a:r>
            <a:r>
              <a:rPr lang="en-US" sz="2400" dirty="0" smtClean="0">
                <a:cs typeface="Arial" pitchFamily="34" charset="0"/>
              </a:rPr>
              <a:t>,70,71,72-75,80.</a:t>
            </a:r>
          </a:p>
          <a:p>
            <a:endParaRPr lang="en-US" sz="2400" dirty="0" smtClean="0">
              <a:latin typeface="+mj-lt"/>
              <a:cs typeface="Arial" pitchFamily="34" charset="0"/>
            </a:endParaRPr>
          </a:p>
        </p:txBody>
      </p:sp>
      <p:pic>
        <p:nvPicPr>
          <p:cNvPr id="1026" name="Picture 2" descr="C:\Program Files\Microsoft Office\MEDIA\CAGCAT10\j0299125.wmf"/>
          <p:cNvPicPr>
            <a:picLocks noChangeAspect="1" noChangeArrowheads="1"/>
          </p:cNvPicPr>
          <p:nvPr/>
        </p:nvPicPr>
        <p:blipFill>
          <a:blip r:embed="rId3" cstate="print"/>
          <a:srcRect/>
          <a:stretch>
            <a:fillRect/>
          </a:stretch>
        </p:blipFill>
        <p:spPr bwMode="auto">
          <a:xfrm>
            <a:off x="3517077" y="4120737"/>
            <a:ext cx="1411218" cy="2315665"/>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linds(horizontal)">
                                      <p:cBhvr>
                                        <p:cTn id="7" dur="500"/>
                                        <p:tgtEl>
                                          <p:spTgt spid="1026"/>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 calcmode="lin" valueType="num">
                                      <p:cBhvr>
                                        <p:cTn id="13" dur="500" fill="hold"/>
                                        <p:tgtEl>
                                          <p:spTgt spid="2"/>
                                        </p:tgtEl>
                                        <p:attrNameLst>
                                          <p:attrName>style.rotation</p:attrName>
                                        </p:attrNameLst>
                                      </p:cBhvr>
                                      <p:tavLst>
                                        <p:tav tm="0">
                                          <p:val>
                                            <p:fltVal val="360"/>
                                          </p:val>
                                        </p:tav>
                                        <p:tav tm="100000">
                                          <p:val>
                                            <p:fltVal val="0"/>
                                          </p:val>
                                        </p:tav>
                                      </p:tavLst>
                                    </p:anim>
                                    <p:animEffect transition="in" filter="fade">
                                      <p:cBhvr>
                                        <p:cTn id="14" dur="500"/>
                                        <p:tgtEl>
                                          <p:spTgt spid="2"/>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wipe(left)">
                                      <p:cBhvr>
                                        <p:cTn id="18" dur="500"/>
                                        <p:tgtEl>
                                          <p:spTgt spid="3">
                                            <p:txEl>
                                              <p:pRg st="0" end="0"/>
                                            </p:txEl>
                                          </p:spTgt>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left)">
                                      <p:cBhvr>
                                        <p:cTn id="22" dur="500"/>
                                        <p:tgtEl>
                                          <p:spTgt spid="3">
                                            <p:txEl>
                                              <p:pRg st="2" end="2"/>
                                            </p:txEl>
                                          </p:spTgt>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wipe(left)">
                                      <p:cBhvr>
                                        <p:cTn id="2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397824" y="274638"/>
            <a:ext cx="8229600" cy="487362"/>
          </a:xfrm>
          <a:prstGeom prst="rect">
            <a:avLst/>
          </a:prstGeom>
        </p:spPr>
        <p:txBody>
          <a:bodyPr>
            <a:normAutofit/>
          </a:bodyPr>
          <a:lstStyle/>
          <a:p>
            <a:pPr lvl="0">
              <a:spcBef>
                <a:spcPct val="0"/>
              </a:spcBef>
              <a:defRPr/>
            </a:pPr>
            <a:r>
              <a:rPr lang="en-US" sz="2000" dirty="0" smtClean="0">
                <a:solidFill>
                  <a:srgbClr val="00B050"/>
                </a:solidFill>
              </a:rPr>
              <a:t>2.2 One-Dimensional Displacement and Velocity: Vector Quantities</a:t>
            </a:r>
            <a:endParaRPr lang="en-US" sz="2000" dirty="0">
              <a:solidFill>
                <a:srgbClr val="00B050"/>
              </a:solidFill>
            </a:endParaRPr>
          </a:p>
        </p:txBody>
      </p:sp>
      <p:sp>
        <p:nvSpPr>
          <p:cNvPr id="3" name="TextBox 2"/>
          <p:cNvSpPr txBox="1"/>
          <p:nvPr/>
        </p:nvSpPr>
        <p:spPr>
          <a:xfrm>
            <a:off x="533400" y="838200"/>
            <a:ext cx="8382000" cy="369332"/>
          </a:xfrm>
          <a:prstGeom prst="rect">
            <a:avLst/>
          </a:prstGeom>
          <a:noFill/>
        </p:spPr>
        <p:txBody>
          <a:bodyPr wrap="square" rtlCol="0">
            <a:spAutoFit/>
          </a:bodyPr>
          <a:lstStyle/>
          <a:p>
            <a:endParaRPr lang="en-US"/>
          </a:p>
        </p:txBody>
      </p:sp>
      <p:pic>
        <p:nvPicPr>
          <p:cNvPr id="30722" name="Picture 2" descr="http://www.physicsclassroom.com/Class/1DKin/U1L3a6.gif"/>
          <p:cNvPicPr>
            <a:picLocks noChangeAspect="1" noChangeArrowheads="1"/>
          </p:cNvPicPr>
          <p:nvPr/>
        </p:nvPicPr>
        <p:blipFill>
          <a:blip r:embed="rId3" cstate="print"/>
          <a:srcRect/>
          <a:stretch>
            <a:fillRect/>
          </a:stretch>
        </p:blipFill>
        <p:spPr bwMode="auto">
          <a:xfrm>
            <a:off x="5823033" y="4263220"/>
            <a:ext cx="3043985" cy="1947575"/>
          </a:xfrm>
          <a:prstGeom prst="rect">
            <a:avLst/>
          </a:prstGeom>
          <a:noFill/>
        </p:spPr>
      </p:pic>
      <p:pic>
        <p:nvPicPr>
          <p:cNvPr id="30724" name="Picture 4" descr="http://www.physicsclassroom.com/Class/1DKin/U1L3a13.gif"/>
          <p:cNvPicPr>
            <a:picLocks noChangeAspect="1" noChangeArrowheads="1"/>
          </p:cNvPicPr>
          <p:nvPr/>
        </p:nvPicPr>
        <p:blipFill>
          <a:blip r:embed="rId4" cstate="print"/>
          <a:srcRect/>
          <a:stretch>
            <a:fillRect/>
          </a:stretch>
        </p:blipFill>
        <p:spPr bwMode="auto">
          <a:xfrm>
            <a:off x="0" y="2187828"/>
            <a:ext cx="3376584" cy="1968535"/>
          </a:xfrm>
          <a:prstGeom prst="rect">
            <a:avLst/>
          </a:prstGeom>
          <a:noFill/>
        </p:spPr>
      </p:pic>
      <p:graphicFrame>
        <p:nvGraphicFramePr>
          <p:cNvPr id="10" name="Table 9"/>
          <p:cNvGraphicFramePr>
            <a:graphicFrameLocks noGrp="1"/>
          </p:cNvGraphicFramePr>
          <p:nvPr/>
        </p:nvGraphicFramePr>
        <p:xfrm>
          <a:off x="150421" y="5752408"/>
          <a:ext cx="6096000" cy="1265910"/>
        </p:xfrm>
        <a:graphic>
          <a:graphicData uri="http://schemas.openxmlformats.org/drawingml/2006/table">
            <a:tbl>
              <a:tblPr/>
              <a:tblGrid>
                <a:gridCol w="3048000"/>
                <a:gridCol w="3048000"/>
              </a:tblGrid>
              <a:tr h="805579">
                <a:tc>
                  <a:txBody>
                    <a:bodyPr/>
                    <a:lstStyle/>
                    <a:p>
                      <a:pPr algn="ctr"/>
                      <a:r>
                        <a:rPr lang="en-US" dirty="0">
                          <a:solidFill>
                            <a:srgbClr val="FF0000"/>
                          </a:solidFill>
                        </a:rPr>
                        <a:t>Slow, Leftward(-)</a:t>
                      </a:r>
                      <a:br>
                        <a:rPr lang="en-US" dirty="0">
                          <a:solidFill>
                            <a:srgbClr val="FF0000"/>
                          </a:solidFill>
                        </a:rPr>
                      </a:br>
                      <a:r>
                        <a:rPr lang="en-US" dirty="0">
                          <a:solidFill>
                            <a:srgbClr val="FF0000"/>
                          </a:solidFill>
                        </a:rPr>
                        <a:t>Constant Velocity</a:t>
                      </a:r>
                    </a:p>
                  </a:txBody>
                  <a:tcPr anchor="ctr">
                    <a:lnL>
                      <a:noFill/>
                    </a:lnL>
                    <a:lnR>
                      <a:noFill/>
                    </a:lnR>
                    <a:lnT>
                      <a:noFill/>
                    </a:lnT>
                    <a:lnB>
                      <a:noFill/>
                    </a:lnB>
                  </a:tcPr>
                </a:tc>
                <a:tc>
                  <a:txBody>
                    <a:bodyPr/>
                    <a:lstStyle/>
                    <a:p>
                      <a:pPr algn="ctr"/>
                      <a:r>
                        <a:rPr lang="en-US" dirty="0">
                          <a:solidFill>
                            <a:srgbClr val="FF0000"/>
                          </a:solidFill>
                        </a:rPr>
                        <a:t>Fast, Leftward(-)</a:t>
                      </a:r>
                      <a:br>
                        <a:rPr lang="en-US" dirty="0">
                          <a:solidFill>
                            <a:srgbClr val="FF0000"/>
                          </a:solidFill>
                        </a:rPr>
                      </a:br>
                      <a:r>
                        <a:rPr lang="en-US" dirty="0">
                          <a:solidFill>
                            <a:srgbClr val="FF0000"/>
                          </a:solidFill>
                        </a:rPr>
                        <a:t>Constant Velocity</a:t>
                      </a:r>
                    </a:p>
                  </a:txBody>
                  <a:tcPr anchor="ctr">
                    <a:lnL>
                      <a:noFill/>
                    </a:lnL>
                    <a:lnR>
                      <a:noFill/>
                    </a:lnR>
                    <a:lnT>
                      <a:noFill/>
                    </a:lnT>
                    <a:lnB>
                      <a:noFill/>
                    </a:lnB>
                  </a:tcPr>
                </a:tc>
              </a:tr>
              <a:tr h="460331">
                <a:tc>
                  <a:txBody>
                    <a:bodyPr/>
                    <a:lstStyle/>
                    <a:p>
                      <a:pPr algn="ctr"/>
                      <a:endParaRPr lang="en-US"/>
                    </a:p>
                  </a:txBody>
                  <a:tcPr anchor="ctr">
                    <a:lnL>
                      <a:noFill/>
                    </a:lnL>
                    <a:lnR>
                      <a:noFill/>
                    </a:lnR>
                    <a:lnT>
                      <a:noFill/>
                    </a:lnT>
                    <a:lnB>
                      <a:noFill/>
                    </a:lnB>
                  </a:tcPr>
                </a:tc>
                <a:tc>
                  <a:txBody>
                    <a:bodyPr/>
                    <a:lstStyle/>
                    <a:p>
                      <a:pPr algn="ctr"/>
                      <a:endParaRPr lang="en-US" dirty="0"/>
                    </a:p>
                  </a:txBody>
                  <a:tcPr anchor="ctr">
                    <a:lnL>
                      <a:noFill/>
                    </a:lnL>
                    <a:lnR>
                      <a:noFill/>
                    </a:lnR>
                    <a:lnT>
                      <a:noFill/>
                    </a:lnT>
                    <a:lnB>
                      <a:noFill/>
                    </a:lnB>
                  </a:tcPr>
                </a:tc>
              </a:tr>
            </a:tbl>
          </a:graphicData>
        </a:graphic>
      </p:graphicFrame>
      <p:pic>
        <p:nvPicPr>
          <p:cNvPr id="30725" name="Picture 5" descr="http://www.physicsclassroom.com/Class/1DKin/U1L3a8.gif"/>
          <p:cNvPicPr>
            <a:picLocks noChangeAspect="1" noChangeArrowheads="1"/>
          </p:cNvPicPr>
          <p:nvPr/>
        </p:nvPicPr>
        <p:blipFill>
          <a:blip r:embed="rId5" cstate="print"/>
          <a:srcRect/>
          <a:stretch>
            <a:fillRect/>
          </a:stretch>
        </p:blipFill>
        <p:spPr bwMode="auto">
          <a:xfrm>
            <a:off x="581891" y="4108862"/>
            <a:ext cx="1863855" cy="1610987"/>
          </a:xfrm>
          <a:prstGeom prst="rect">
            <a:avLst/>
          </a:prstGeom>
          <a:noFill/>
        </p:spPr>
      </p:pic>
      <p:pic>
        <p:nvPicPr>
          <p:cNvPr id="30726" name="Picture 6" descr="http://www.physicsclassroom.com/Class/1DKin/U1L3a14.gif"/>
          <p:cNvPicPr>
            <a:picLocks noChangeAspect="1" noChangeArrowheads="1"/>
          </p:cNvPicPr>
          <p:nvPr/>
        </p:nvPicPr>
        <p:blipFill>
          <a:blip r:embed="rId6" cstate="print"/>
          <a:srcRect/>
          <a:stretch>
            <a:fillRect/>
          </a:stretch>
        </p:blipFill>
        <p:spPr bwMode="auto">
          <a:xfrm>
            <a:off x="3968880" y="4157458"/>
            <a:ext cx="1885655" cy="1597995"/>
          </a:xfrm>
          <a:prstGeom prst="rect">
            <a:avLst/>
          </a:prstGeom>
          <a:noFill/>
        </p:spPr>
      </p:pic>
      <p:graphicFrame>
        <p:nvGraphicFramePr>
          <p:cNvPr id="14" name="Table 13"/>
          <p:cNvGraphicFramePr>
            <a:graphicFrameLocks noGrp="1"/>
          </p:cNvGraphicFramePr>
          <p:nvPr/>
        </p:nvGraphicFramePr>
        <p:xfrm>
          <a:off x="3491345" y="2831076"/>
          <a:ext cx="5023264" cy="1289661"/>
        </p:xfrm>
        <a:graphic>
          <a:graphicData uri="http://schemas.openxmlformats.org/drawingml/2006/table">
            <a:tbl>
              <a:tblPr/>
              <a:tblGrid>
                <a:gridCol w="2511632"/>
                <a:gridCol w="2511632"/>
              </a:tblGrid>
              <a:tr h="820693">
                <a:tc>
                  <a:txBody>
                    <a:bodyPr/>
                    <a:lstStyle/>
                    <a:p>
                      <a:pPr algn="ctr"/>
                      <a:r>
                        <a:rPr lang="en-US" dirty="0">
                          <a:solidFill>
                            <a:srgbClr val="FF0000"/>
                          </a:solidFill>
                        </a:rPr>
                        <a:t>Slow, Rightward(+)</a:t>
                      </a:r>
                      <a:br>
                        <a:rPr lang="en-US" dirty="0">
                          <a:solidFill>
                            <a:srgbClr val="FF0000"/>
                          </a:solidFill>
                        </a:rPr>
                      </a:br>
                      <a:r>
                        <a:rPr lang="en-US" dirty="0">
                          <a:solidFill>
                            <a:srgbClr val="FF0000"/>
                          </a:solidFill>
                        </a:rPr>
                        <a:t>Constant Velocity</a:t>
                      </a:r>
                    </a:p>
                  </a:txBody>
                  <a:tcPr anchor="ctr">
                    <a:lnL>
                      <a:noFill/>
                    </a:lnL>
                    <a:lnR>
                      <a:noFill/>
                    </a:lnR>
                    <a:lnT>
                      <a:noFill/>
                    </a:lnT>
                    <a:lnB>
                      <a:noFill/>
                    </a:lnB>
                  </a:tcPr>
                </a:tc>
                <a:tc>
                  <a:txBody>
                    <a:bodyPr/>
                    <a:lstStyle/>
                    <a:p>
                      <a:pPr algn="ctr"/>
                      <a:r>
                        <a:rPr lang="en-US" dirty="0">
                          <a:solidFill>
                            <a:srgbClr val="FF0000"/>
                          </a:solidFill>
                        </a:rPr>
                        <a:t>Fast, Rightward(+)</a:t>
                      </a:r>
                      <a:br>
                        <a:rPr lang="en-US" dirty="0">
                          <a:solidFill>
                            <a:srgbClr val="FF0000"/>
                          </a:solidFill>
                        </a:rPr>
                      </a:br>
                      <a:r>
                        <a:rPr lang="en-US" dirty="0">
                          <a:solidFill>
                            <a:srgbClr val="FF0000"/>
                          </a:solidFill>
                        </a:rPr>
                        <a:t>Constant Velocity</a:t>
                      </a:r>
                    </a:p>
                  </a:txBody>
                  <a:tcPr anchor="ctr">
                    <a:lnL>
                      <a:noFill/>
                    </a:lnL>
                    <a:lnR>
                      <a:noFill/>
                    </a:lnR>
                    <a:lnT>
                      <a:noFill/>
                    </a:lnT>
                    <a:lnB>
                      <a:noFill/>
                    </a:lnB>
                  </a:tcPr>
                </a:tc>
              </a:tr>
              <a:tr h="468968">
                <a:tc>
                  <a:txBody>
                    <a:bodyPr/>
                    <a:lstStyle/>
                    <a:p>
                      <a:pPr algn="ctr"/>
                      <a:endParaRPr lang="en-US"/>
                    </a:p>
                  </a:txBody>
                  <a:tcPr anchor="ctr">
                    <a:lnL>
                      <a:noFill/>
                    </a:lnL>
                    <a:lnR>
                      <a:noFill/>
                    </a:lnR>
                    <a:lnT>
                      <a:noFill/>
                    </a:lnT>
                    <a:lnB>
                      <a:noFill/>
                    </a:lnB>
                  </a:tcPr>
                </a:tc>
                <a:tc>
                  <a:txBody>
                    <a:bodyPr/>
                    <a:lstStyle/>
                    <a:p>
                      <a:pPr algn="ctr"/>
                      <a:endParaRPr lang="en-US" dirty="0"/>
                    </a:p>
                  </a:txBody>
                  <a:tcPr anchor="ctr">
                    <a:lnL>
                      <a:noFill/>
                    </a:lnL>
                    <a:lnR>
                      <a:noFill/>
                    </a:lnR>
                    <a:lnT>
                      <a:noFill/>
                    </a:lnT>
                    <a:lnB>
                      <a:noFill/>
                    </a:lnB>
                  </a:tcPr>
                </a:tc>
              </a:tr>
            </a:tbl>
          </a:graphicData>
        </a:graphic>
      </p:graphicFrame>
      <p:pic>
        <p:nvPicPr>
          <p:cNvPr id="30729" name="Picture 9" descr="http://www.physicsclassroom.com/Class/1DKin/U1L3a11.gif"/>
          <p:cNvPicPr>
            <a:picLocks noChangeAspect="1" noChangeArrowheads="1"/>
          </p:cNvPicPr>
          <p:nvPr/>
        </p:nvPicPr>
        <p:blipFill>
          <a:blip r:embed="rId7" cstate="print"/>
          <a:srcRect/>
          <a:stretch>
            <a:fillRect/>
          </a:stretch>
        </p:blipFill>
        <p:spPr bwMode="auto">
          <a:xfrm>
            <a:off x="6395673" y="985652"/>
            <a:ext cx="1869553" cy="1735321"/>
          </a:xfrm>
          <a:prstGeom prst="rect">
            <a:avLst/>
          </a:prstGeom>
          <a:noFill/>
        </p:spPr>
      </p:pic>
      <p:pic>
        <p:nvPicPr>
          <p:cNvPr id="30728" name="Picture 8" descr="http://www.physicsclassroom.com/Class/1DKin/U1L3a7.gif"/>
          <p:cNvPicPr>
            <a:picLocks noChangeAspect="1" noChangeArrowheads="1"/>
          </p:cNvPicPr>
          <p:nvPr/>
        </p:nvPicPr>
        <p:blipFill>
          <a:blip r:embed="rId8" cstate="print"/>
          <a:srcRect/>
          <a:stretch>
            <a:fillRect/>
          </a:stretch>
        </p:blipFill>
        <p:spPr bwMode="auto">
          <a:xfrm>
            <a:off x="3740727" y="1065137"/>
            <a:ext cx="1880360" cy="1749315"/>
          </a:xfrm>
          <a:prstGeom prst="rect">
            <a:avLst/>
          </a:prstGeom>
          <a:noFill/>
        </p:spPr>
      </p:pic>
      <p:sp>
        <p:nvSpPr>
          <p:cNvPr id="18" name="TextBox 17"/>
          <p:cNvSpPr txBox="1"/>
          <p:nvPr/>
        </p:nvSpPr>
        <p:spPr>
          <a:xfrm>
            <a:off x="355270" y="797627"/>
            <a:ext cx="3029197" cy="400110"/>
          </a:xfrm>
          <a:prstGeom prst="rect">
            <a:avLst/>
          </a:prstGeom>
          <a:noFill/>
        </p:spPr>
        <p:txBody>
          <a:bodyPr wrap="square" rtlCol="0">
            <a:spAutoFit/>
          </a:bodyPr>
          <a:lstStyle/>
          <a:p>
            <a:r>
              <a:rPr lang="en-US" sz="2000" b="1" i="1" dirty="0" smtClean="0"/>
              <a:t>Position vs. Time Graphs</a:t>
            </a:r>
            <a:endParaRPr lang="en-US" sz="2000" b="1"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blinds(horizontal)">
                                      <p:cBhvr>
                                        <p:cTn id="7" dur="500"/>
                                        <p:tgtEl>
                                          <p:spTgt spid="18">
                                            <p:txEl>
                                              <p:pRg st="0" end="0"/>
                                            </p:txEl>
                                          </p:spTgt>
                                        </p:tgtEl>
                                      </p:cBhvr>
                                    </p:animEffect>
                                  </p:childTnLst>
                                </p:cTn>
                              </p:par>
                            </p:childTnLst>
                          </p:cTn>
                        </p:par>
                        <p:par>
                          <p:cTn id="8" fill="hold">
                            <p:stCondLst>
                              <p:cond delay="500"/>
                            </p:stCondLst>
                            <p:childTnLst>
                              <p:par>
                                <p:cTn id="9" presetID="4" presetClass="entr" presetSubtype="16"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box(in)">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4" fill="hold" nodeType="clickEffect">
                                  <p:stCondLst>
                                    <p:cond delay="0"/>
                                  </p:stCondLst>
                                  <p:childTnLst>
                                    <p:set>
                                      <p:cBhvr>
                                        <p:cTn id="15" dur="1" fill="hold">
                                          <p:stCondLst>
                                            <p:cond delay="0"/>
                                          </p:stCondLst>
                                        </p:cTn>
                                        <p:tgtEl>
                                          <p:spTgt spid="30728"/>
                                        </p:tgtEl>
                                        <p:attrNameLst>
                                          <p:attrName>style.visibility</p:attrName>
                                        </p:attrNameLst>
                                      </p:cBhvr>
                                      <p:to>
                                        <p:strVal val="visible"/>
                                      </p:to>
                                    </p:set>
                                    <p:animEffect transition="in" filter="slide(fromBottom)">
                                      <p:cBhvr>
                                        <p:cTn id="16" dur="500"/>
                                        <p:tgtEl>
                                          <p:spTgt spid="30728"/>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nodeType="clickEffect">
                                  <p:stCondLst>
                                    <p:cond delay="0"/>
                                  </p:stCondLst>
                                  <p:childTnLst>
                                    <p:set>
                                      <p:cBhvr>
                                        <p:cTn id="20" dur="1" fill="hold">
                                          <p:stCondLst>
                                            <p:cond delay="0"/>
                                          </p:stCondLst>
                                        </p:cTn>
                                        <p:tgtEl>
                                          <p:spTgt spid="30729"/>
                                        </p:tgtEl>
                                        <p:attrNameLst>
                                          <p:attrName>style.visibility</p:attrName>
                                        </p:attrNameLst>
                                      </p:cBhvr>
                                      <p:to>
                                        <p:strVal val="visible"/>
                                      </p:to>
                                    </p:set>
                                    <p:animEffect transition="in" filter="slide(fromBottom)">
                                      <p:cBhvr>
                                        <p:cTn id="21" dur="500"/>
                                        <p:tgtEl>
                                          <p:spTgt spid="30729"/>
                                        </p:tgtEl>
                                      </p:cBhvr>
                                    </p:animEffect>
                                  </p:childTnLst>
                                </p:cTn>
                              </p:par>
                            </p:childTnLst>
                          </p:cTn>
                        </p:par>
                        <p:par>
                          <p:cTn id="22" fill="hold">
                            <p:stCondLst>
                              <p:cond delay="500"/>
                            </p:stCondLst>
                            <p:childTnLst>
                              <p:par>
                                <p:cTn id="23" presetID="4" presetClass="entr" presetSubtype="16" fill="hold" nodeType="afterEffect">
                                  <p:stCondLst>
                                    <p:cond delay="0"/>
                                  </p:stCondLst>
                                  <p:childTnLst>
                                    <p:set>
                                      <p:cBhvr>
                                        <p:cTn id="24" dur="1" fill="hold">
                                          <p:stCondLst>
                                            <p:cond delay="0"/>
                                          </p:stCondLst>
                                        </p:cTn>
                                        <p:tgtEl>
                                          <p:spTgt spid="30724"/>
                                        </p:tgtEl>
                                        <p:attrNameLst>
                                          <p:attrName>style.visibility</p:attrName>
                                        </p:attrNameLst>
                                      </p:cBhvr>
                                      <p:to>
                                        <p:strVal val="visible"/>
                                      </p:to>
                                    </p:set>
                                    <p:animEffect transition="in" filter="box(in)">
                                      <p:cBhvr>
                                        <p:cTn id="25" dur="500"/>
                                        <p:tgtEl>
                                          <p:spTgt spid="30724"/>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blinds(horizontal)">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4" fill="hold" nodeType="clickEffect">
                                  <p:stCondLst>
                                    <p:cond delay="0"/>
                                  </p:stCondLst>
                                  <p:childTnLst>
                                    <p:set>
                                      <p:cBhvr>
                                        <p:cTn id="34" dur="1" fill="hold">
                                          <p:stCondLst>
                                            <p:cond delay="0"/>
                                          </p:stCondLst>
                                        </p:cTn>
                                        <p:tgtEl>
                                          <p:spTgt spid="30725"/>
                                        </p:tgtEl>
                                        <p:attrNameLst>
                                          <p:attrName>style.visibility</p:attrName>
                                        </p:attrNameLst>
                                      </p:cBhvr>
                                      <p:to>
                                        <p:strVal val="visible"/>
                                      </p:to>
                                    </p:set>
                                    <p:animEffect transition="in" filter="slide(fromBottom)">
                                      <p:cBhvr>
                                        <p:cTn id="35" dur="500"/>
                                        <p:tgtEl>
                                          <p:spTgt spid="30725"/>
                                        </p:tgtEl>
                                      </p:cBhvr>
                                    </p:animEffect>
                                  </p:childTnLst>
                                </p:cTn>
                              </p:par>
                            </p:childTnLst>
                          </p:cTn>
                        </p:par>
                      </p:childTnLst>
                    </p:cTn>
                  </p:par>
                  <p:par>
                    <p:cTn id="36" fill="hold">
                      <p:stCondLst>
                        <p:cond delay="indefinite"/>
                      </p:stCondLst>
                      <p:childTnLst>
                        <p:par>
                          <p:cTn id="37" fill="hold">
                            <p:stCondLst>
                              <p:cond delay="0"/>
                            </p:stCondLst>
                            <p:childTnLst>
                              <p:par>
                                <p:cTn id="38" presetID="12" presetClass="entr" presetSubtype="4" fill="hold" nodeType="clickEffect">
                                  <p:stCondLst>
                                    <p:cond delay="0"/>
                                  </p:stCondLst>
                                  <p:childTnLst>
                                    <p:set>
                                      <p:cBhvr>
                                        <p:cTn id="39" dur="1" fill="hold">
                                          <p:stCondLst>
                                            <p:cond delay="0"/>
                                          </p:stCondLst>
                                        </p:cTn>
                                        <p:tgtEl>
                                          <p:spTgt spid="30726"/>
                                        </p:tgtEl>
                                        <p:attrNameLst>
                                          <p:attrName>style.visibility</p:attrName>
                                        </p:attrNameLst>
                                      </p:cBhvr>
                                      <p:to>
                                        <p:strVal val="visible"/>
                                      </p:to>
                                    </p:set>
                                    <p:animEffect transition="in" filter="slide(fromBottom)">
                                      <p:cBhvr>
                                        <p:cTn id="40" dur="500"/>
                                        <p:tgtEl>
                                          <p:spTgt spid="30726"/>
                                        </p:tgtEl>
                                      </p:cBhvr>
                                    </p:animEffect>
                                  </p:childTnLst>
                                </p:cTn>
                              </p:par>
                            </p:childTnLst>
                          </p:cTn>
                        </p:par>
                        <p:par>
                          <p:cTn id="41" fill="hold">
                            <p:stCondLst>
                              <p:cond delay="500"/>
                            </p:stCondLst>
                            <p:childTnLst>
                              <p:par>
                                <p:cTn id="42" presetID="5" presetClass="entr" presetSubtype="10" fill="hold" nodeType="afterEffect">
                                  <p:stCondLst>
                                    <p:cond delay="0"/>
                                  </p:stCondLst>
                                  <p:childTnLst>
                                    <p:set>
                                      <p:cBhvr>
                                        <p:cTn id="43" dur="1" fill="hold">
                                          <p:stCondLst>
                                            <p:cond delay="0"/>
                                          </p:stCondLst>
                                        </p:cTn>
                                        <p:tgtEl>
                                          <p:spTgt spid="30722"/>
                                        </p:tgtEl>
                                        <p:attrNameLst>
                                          <p:attrName>style.visibility</p:attrName>
                                        </p:attrNameLst>
                                      </p:cBhvr>
                                      <p:to>
                                        <p:strVal val="visible"/>
                                      </p:to>
                                    </p:set>
                                    <p:animEffect transition="in" filter="checkerboard(across)">
                                      <p:cBhvr>
                                        <p:cTn id="44" dur="500"/>
                                        <p:tgtEl>
                                          <p:spTgt spid="307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397824" y="274638"/>
            <a:ext cx="8229600" cy="487362"/>
          </a:xfrm>
          <a:prstGeom prst="rect">
            <a:avLst/>
          </a:prstGeom>
        </p:spPr>
        <p:txBody>
          <a:bodyPr>
            <a:normAutofit/>
          </a:bodyPr>
          <a:lstStyle/>
          <a:p>
            <a:pPr lvl="0">
              <a:spcBef>
                <a:spcPct val="0"/>
              </a:spcBef>
              <a:defRPr/>
            </a:pPr>
            <a:r>
              <a:rPr lang="en-US" sz="2000" dirty="0" smtClean="0">
                <a:solidFill>
                  <a:srgbClr val="00B050"/>
                </a:solidFill>
              </a:rPr>
              <a:t>2.2 One-Dimensional Displacement and Velocity: Vector Quantities</a:t>
            </a:r>
            <a:endParaRPr lang="en-US" sz="2000" dirty="0">
              <a:solidFill>
                <a:srgbClr val="00B050"/>
              </a:solidFill>
            </a:endParaRPr>
          </a:p>
        </p:txBody>
      </p:sp>
      <p:sp>
        <p:nvSpPr>
          <p:cNvPr id="3" name="TextBox 2"/>
          <p:cNvSpPr txBox="1"/>
          <p:nvPr/>
        </p:nvSpPr>
        <p:spPr>
          <a:xfrm>
            <a:off x="533400" y="838200"/>
            <a:ext cx="8382000" cy="369332"/>
          </a:xfrm>
          <a:prstGeom prst="rect">
            <a:avLst/>
          </a:prstGeom>
          <a:noFill/>
        </p:spPr>
        <p:txBody>
          <a:bodyPr wrap="square" rtlCol="0">
            <a:spAutoFit/>
          </a:bodyPr>
          <a:lstStyle/>
          <a:p>
            <a:endParaRPr lang="en-US"/>
          </a:p>
        </p:txBody>
      </p:sp>
      <p:sp>
        <p:nvSpPr>
          <p:cNvPr id="18" name="TextBox 17"/>
          <p:cNvSpPr txBox="1"/>
          <p:nvPr/>
        </p:nvSpPr>
        <p:spPr>
          <a:xfrm>
            <a:off x="355270" y="797627"/>
            <a:ext cx="3029197" cy="400110"/>
          </a:xfrm>
          <a:prstGeom prst="rect">
            <a:avLst/>
          </a:prstGeom>
          <a:noFill/>
        </p:spPr>
        <p:txBody>
          <a:bodyPr wrap="square" rtlCol="0">
            <a:spAutoFit/>
          </a:bodyPr>
          <a:lstStyle/>
          <a:p>
            <a:r>
              <a:rPr lang="en-US" sz="2000" b="1" i="1" dirty="0" smtClean="0"/>
              <a:t>Position vs. Time Graphs</a:t>
            </a:r>
            <a:endParaRPr lang="en-US" sz="2000" b="1" dirty="0" smtClean="0"/>
          </a:p>
        </p:txBody>
      </p:sp>
      <p:sp>
        <p:nvSpPr>
          <p:cNvPr id="36" name="TextBox 35"/>
          <p:cNvSpPr txBox="1"/>
          <p:nvPr/>
        </p:nvSpPr>
        <p:spPr>
          <a:xfrm>
            <a:off x="776178" y="4749431"/>
            <a:ext cx="3661710" cy="1754326"/>
          </a:xfrm>
          <a:prstGeom prst="rect">
            <a:avLst/>
          </a:prstGeom>
          <a:noFill/>
        </p:spPr>
        <p:txBody>
          <a:bodyPr wrap="square" rtlCol="0">
            <a:spAutoFit/>
          </a:bodyPr>
          <a:lstStyle/>
          <a:p>
            <a:r>
              <a:rPr lang="en-US" dirty="0" smtClean="0"/>
              <a:t>To find </a:t>
            </a:r>
            <a:r>
              <a:rPr lang="en-US" dirty="0" smtClean="0">
                <a:solidFill>
                  <a:srgbClr val="FF0000"/>
                </a:solidFill>
              </a:rPr>
              <a:t>average velocity </a:t>
            </a:r>
            <a:r>
              <a:rPr lang="en-US" dirty="0" smtClean="0"/>
              <a:t>during a time </a:t>
            </a:r>
          </a:p>
          <a:p>
            <a:r>
              <a:rPr lang="en-US" dirty="0" smtClean="0"/>
              <a:t>period:</a:t>
            </a:r>
          </a:p>
          <a:p>
            <a:endParaRPr lang="en-US" dirty="0" smtClean="0"/>
          </a:p>
          <a:p>
            <a:r>
              <a:rPr lang="en-US" b="1" dirty="0" smtClean="0"/>
              <a:t>v</a:t>
            </a:r>
            <a:r>
              <a:rPr lang="en-US" dirty="0" smtClean="0"/>
              <a:t> = </a:t>
            </a:r>
            <a:r>
              <a:rPr lang="en-US" b="1" u="sng" dirty="0" smtClean="0"/>
              <a:t>x</a:t>
            </a:r>
            <a:r>
              <a:rPr lang="en-US" b="1" u="sng" baseline="-25000" dirty="0" smtClean="0"/>
              <a:t>2</a:t>
            </a:r>
            <a:r>
              <a:rPr lang="en-US" b="1" u="sng" dirty="0" smtClean="0"/>
              <a:t> – x</a:t>
            </a:r>
            <a:r>
              <a:rPr lang="en-US" b="1" u="sng" baseline="-25000" dirty="0" smtClean="0"/>
              <a:t>1</a:t>
            </a:r>
          </a:p>
          <a:p>
            <a:r>
              <a:rPr lang="en-US" dirty="0" smtClean="0"/>
              <a:t>       t</a:t>
            </a:r>
            <a:r>
              <a:rPr lang="en-US" baseline="-25000" dirty="0" smtClean="0"/>
              <a:t>2</a:t>
            </a:r>
            <a:r>
              <a:rPr lang="en-US" dirty="0" smtClean="0"/>
              <a:t> – t</a:t>
            </a:r>
            <a:r>
              <a:rPr lang="en-US" baseline="-25000" dirty="0" smtClean="0"/>
              <a:t>1</a:t>
            </a:r>
          </a:p>
          <a:p>
            <a:endParaRPr lang="en-US" dirty="0"/>
          </a:p>
        </p:txBody>
      </p:sp>
      <p:cxnSp>
        <p:nvCxnSpPr>
          <p:cNvPr id="38" name="Straight Connector 37"/>
          <p:cNvCxnSpPr/>
          <p:nvPr/>
        </p:nvCxnSpPr>
        <p:spPr>
          <a:xfrm>
            <a:off x="839972" y="5660065"/>
            <a:ext cx="14885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70657" name="Picture 1" descr="http://www.physicsclassroom.com/Class/1DKin/U1L3a16.gif"/>
          <p:cNvPicPr>
            <a:picLocks noChangeAspect="1" noChangeArrowheads="1"/>
          </p:cNvPicPr>
          <p:nvPr/>
        </p:nvPicPr>
        <p:blipFill>
          <a:blip r:embed="rId3" cstate="print"/>
          <a:srcRect/>
          <a:stretch>
            <a:fillRect/>
          </a:stretch>
        </p:blipFill>
        <p:spPr bwMode="auto">
          <a:xfrm>
            <a:off x="1496923" y="1255776"/>
            <a:ext cx="2905099" cy="2409107"/>
          </a:xfrm>
          <a:prstGeom prst="rect">
            <a:avLst/>
          </a:prstGeom>
          <a:noFill/>
        </p:spPr>
      </p:pic>
      <p:grpSp>
        <p:nvGrpSpPr>
          <p:cNvPr id="4" name="Group 70"/>
          <p:cNvGrpSpPr/>
          <p:nvPr/>
        </p:nvGrpSpPr>
        <p:grpSpPr>
          <a:xfrm>
            <a:off x="1571803" y="1245099"/>
            <a:ext cx="3170619" cy="2411110"/>
            <a:chOff x="1571803" y="1245099"/>
            <a:chExt cx="3170619" cy="2411110"/>
          </a:xfrm>
        </p:grpSpPr>
        <p:cxnSp>
          <p:nvCxnSpPr>
            <p:cNvPr id="20" name="Straight Connector 19"/>
            <p:cNvCxnSpPr/>
            <p:nvPr/>
          </p:nvCxnSpPr>
          <p:spPr>
            <a:xfrm>
              <a:off x="2397391" y="1477449"/>
              <a:ext cx="1729132" cy="135562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322539" y="3281345"/>
              <a:ext cx="385492" cy="369332"/>
            </a:xfrm>
            <a:prstGeom prst="rect">
              <a:avLst/>
            </a:prstGeom>
            <a:noFill/>
          </p:spPr>
          <p:txBody>
            <a:bodyPr wrap="square" rtlCol="0">
              <a:spAutoFit/>
            </a:bodyPr>
            <a:lstStyle/>
            <a:p>
              <a:r>
                <a:rPr lang="en-US" dirty="0" smtClean="0"/>
                <a:t>t</a:t>
              </a:r>
              <a:r>
                <a:rPr lang="en-US" baseline="-25000" dirty="0" smtClean="0"/>
                <a:t>1</a:t>
              </a:r>
              <a:endParaRPr lang="en-US" baseline="-25000" dirty="0"/>
            </a:p>
          </p:txBody>
        </p:sp>
        <p:sp>
          <p:nvSpPr>
            <p:cNvPr id="27" name="TextBox 26"/>
            <p:cNvSpPr txBox="1"/>
            <p:nvPr/>
          </p:nvSpPr>
          <p:spPr>
            <a:xfrm>
              <a:off x="4022133" y="3286877"/>
              <a:ext cx="342760" cy="369332"/>
            </a:xfrm>
            <a:prstGeom prst="rect">
              <a:avLst/>
            </a:prstGeom>
            <a:noFill/>
          </p:spPr>
          <p:txBody>
            <a:bodyPr wrap="square" rtlCol="0">
              <a:spAutoFit/>
            </a:bodyPr>
            <a:lstStyle/>
            <a:p>
              <a:r>
                <a:rPr lang="en-US" dirty="0" smtClean="0"/>
                <a:t>t</a:t>
              </a:r>
              <a:r>
                <a:rPr lang="en-US" baseline="-25000" dirty="0" smtClean="0"/>
                <a:t>2</a:t>
              </a:r>
              <a:endParaRPr lang="en-US" baseline="-25000" dirty="0"/>
            </a:p>
          </p:txBody>
        </p:sp>
        <p:cxnSp>
          <p:nvCxnSpPr>
            <p:cNvPr id="29" name="Straight Connector 28"/>
            <p:cNvCxnSpPr/>
            <p:nvPr/>
          </p:nvCxnSpPr>
          <p:spPr>
            <a:xfrm rot="16200000" flipH="1">
              <a:off x="1522726" y="2355063"/>
              <a:ext cx="1779363" cy="12915"/>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3893602" y="3037816"/>
              <a:ext cx="465453" cy="8205"/>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4200162" y="2622193"/>
              <a:ext cx="542260" cy="369332"/>
            </a:xfrm>
            <a:prstGeom prst="rect">
              <a:avLst/>
            </a:prstGeom>
            <a:noFill/>
          </p:spPr>
          <p:txBody>
            <a:bodyPr wrap="square" rtlCol="0">
              <a:spAutoFit/>
            </a:bodyPr>
            <a:lstStyle/>
            <a:p>
              <a:r>
                <a:rPr lang="en-US" dirty="0" smtClean="0"/>
                <a:t>x</a:t>
              </a:r>
              <a:r>
                <a:rPr lang="en-US" baseline="-25000" dirty="0" smtClean="0"/>
                <a:t>2</a:t>
              </a:r>
              <a:endParaRPr lang="en-US" baseline="-25000" dirty="0"/>
            </a:p>
          </p:txBody>
        </p:sp>
        <p:sp>
          <p:nvSpPr>
            <p:cNvPr id="41" name="TextBox 40"/>
            <p:cNvSpPr txBox="1"/>
            <p:nvPr/>
          </p:nvSpPr>
          <p:spPr>
            <a:xfrm>
              <a:off x="1571803" y="1245099"/>
              <a:ext cx="411126" cy="369332"/>
            </a:xfrm>
            <a:prstGeom prst="rect">
              <a:avLst/>
            </a:prstGeom>
            <a:noFill/>
          </p:spPr>
          <p:txBody>
            <a:bodyPr wrap="square" rtlCol="0">
              <a:spAutoFit/>
            </a:bodyPr>
            <a:lstStyle/>
            <a:p>
              <a:r>
                <a:rPr lang="en-US" dirty="0" smtClean="0"/>
                <a:t>x</a:t>
              </a:r>
              <a:r>
                <a:rPr lang="en-US" baseline="-25000" dirty="0" smtClean="0"/>
                <a:t>1</a:t>
              </a:r>
              <a:endParaRPr lang="en-US" baseline="-25000" dirty="0"/>
            </a:p>
          </p:txBody>
        </p:sp>
        <p:cxnSp>
          <p:nvCxnSpPr>
            <p:cNvPr id="45" name="Straight Connector 44"/>
            <p:cNvCxnSpPr/>
            <p:nvPr/>
          </p:nvCxnSpPr>
          <p:spPr>
            <a:xfrm rot="10800000" flipV="1">
              <a:off x="1946031" y="2825261"/>
              <a:ext cx="2196126" cy="11724"/>
            </a:xfrm>
            <a:prstGeom prst="line">
              <a:avLst/>
            </a:prstGeom>
            <a:ln w="19050">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0800000" flipV="1">
              <a:off x="1918677" y="1481345"/>
              <a:ext cx="479902" cy="3577"/>
            </a:xfrm>
            <a:prstGeom prst="line">
              <a:avLst/>
            </a:prstGeom>
            <a:ln w="19050">
              <a:solidFill>
                <a:srgbClr val="00B050"/>
              </a:solidFill>
              <a:prstDash val="dash"/>
            </a:ln>
          </p:spPr>
          <p:style>
            <a:lnRef idx="1">
              <a:schemeClr val="accent1"/>
            </a:lnRef>
            <a:fillRef idx="0">
              <a:schemeClr val="accent1"/>
            </a:fillRef>
            <a:effectRef idx="0">
              <a:schemeClr val="accent1"/>
            </a:effectRef>
            <a:fontRef idx="minor">
              <a:schemeClr val="tx1"/>
            </a:fontRef>
          </p:style>
        </p:cxnSp>
      </p:grpSp>
      <p:sp>
        <p:nvSpPr>
          <p:cNvPr id="49" name="TextBox 48"/>
          <p:cNvSpPr txBox="1"/>
          <p:nvPr/>
        </p:nvSpPr>
        <p:spPr>
          <a:xfrm>
            <a:off x="5291328" y="4695763"/>
            <a:ext cx="3255264" cy="1754326"/>
          </a:xfrm>
          <a:prstGeom prst="rect">
            <a:avLst/>
          </a:prstGeom>
          <a:noFill/>
        </p:spPr>
        <p:txBody>
          <a:bodyPr wrap="square" rtlCol="0">
            <a:spAutoFit/>
          </a:bodyPr>
          <a:lstStyle/>
          <a:p>
            <a:r>
              <a:rPr lang="en-US" dirty="0" smtClean="0"/>
              <a:t>To find </a:t>
            </a:r>
            <a:r>
              <a:rPr lang="en-US" dirty="0" smtClean="0">
                <a:solidFill>
                  <a:srgbClr val="FF0000"/>
                </a:solidFill>
              </a:rPr>
              <a:t>instantaneous velocity</a:t>
            </a:r>
            <a:r>
              <a:rPr lang="en-US" dirty="0" smtClean="0"/>
              <a:t>, find the slope of the tangent at a point on the curve.</a:t>
            </a:r>
          </a:p>
          <a:p>
            <a:endParaRPr lang="en-US" dirty="0" smtClean="0"/>
          </a:p>
          <a:p>
            <a:r>
              <a:rPr lang="en-US" b="1" dirty="0" smtClean="0"/>
              <a:t>v</a:t>
            </a:r>
            <a:r>
              <a:rPr lang="en-US" dirty="0" smtClean="0"/>
              <a:t> = slope = </a:t>
            </a:r>
            <a:r>
              <a:rPr lang="el-GR" b="1" u="sng" dirty="0" smtClean="0">
                <a:latin typeface="Arial"/>
                <a:cs typeface="Arial"/>
              </a:rPr>
              <a:t>Δ</a:t>
            </a:r>
            <a:r>
              <a:rPr lang="en-US" b="1" u="sng" dirty="0" smtClean="0">
                <a:latin typeface="Arial"/>
                <a:cs typeface="Arial"/>
              </a:rPr>
              <a:t> x</a:t>
            </a:r>
          </a:p>
          <a:p>
            <a:r>
              <a:rPr lang="en-US" dirty="0" smtClean="0">
                <a:latin typeface="Arial"/>
                <a:cs typeface="Arial"/>
              </a:rPr>
              <a:t>	</a:t>
            </a:r>
            <a:r>
              <a:rPr lang="en-US" dirty="0" smtClean="0"/>
              <a:t>   </a:t>
            </a:r>
            <a:r>
              <a:rPr lang="el-GR" dirty="0" smtClean="0">
                <a:latin typeface="Arial"/>
                <a:cs typeface="Arial"/>
              </a:rPr>
              <a:t>Δ</a:t>
            </a:r>
            <a:r>
              <a:rPr lang="en-US" dirty="0" smtClean="0">
                <a:latin typeface="Arial"/>
                <a:cs typeface="Arial"/>
              </a:rPr>
              <a:t> t</a:t>
            </a:r>
            <a:endParaRPr lang="en-US" dirty="0"/>
          </a:p>
        </p:txBody>
      </p:sp>
      <p:pic>
        <p:nvPicPr>
          <p:cNvPr id="70658" name="Picture 2" descr="http://www.physicsclassroom.com/Class/1DKin/U1L3a17.GIF"/>
          <p:cNvPicPr>
            <a:picLocks noChangeAspect="1" noChangeArrowheads="1"/>
          </p:cNvPicPr>
          <p:nvPr/>
        </p:nvPicPr>
        <p:blipFill>
          <a:blip r:embed="rId4" cstate="print"/>
          <a:srcRect/>
          <a:stretch>
            <a:fillRect/>
          </a:stretch>
        </p:blipFill>
        <p:spPr bwMode="auto">
          <a:xfrm>
            <a:off x="5030900" y="1277785"/>
            <a:ext cx="3028011" cy="2422409"/>
          </a:xfrm>
          <a:prstGeom prst="rect">
            <a:avLst/>
          </a:prstGeom>
          <a:noFill/>
        </p:spPr>
      </p:pic>
      <p:grpSp>
        <p:nvGrpSpPr>
          <p:cNvPr id="5" name="Group 71"/>
          <p:cNvGrpSpPr/>
          <p:nvPr/>
        </p:nvGrpSpPr>
        <p:grpSpPr>
          <a:xfrm>
            <a:off x="5448446" y="2226861"/>
            <a:ext cx="1936739" cy="1120991"/>
            <a:chOff x="5448446" y="2226861"/>
            <a:chExt cx="1936739" cy="1120991"/>
          </a:xfrm>
        </p:grpSpPr>
        <p:cxnSp>
          <p:nvCxnSpPr>
            <p:cNvPr id="23" name="Straight Connector 22"/>
            <p:cNvCxnSpPr/>
            <p:nvPr/>
          </p:nvCxnSpPr>
          <p:spPr>
            <a:xfrm>
              <a:off x="5734515" y="2226861"/>
              <a:ext cx="1650670" cy="102127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5605354" y="2638873"/>
              <a:ext cx="651130" cy="25361"/>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0800000">
              <a:off x="5943600" y="2998381"/>
              <a:ext cx="1063258" cy="0"/>
            </a:xfrm>
            <a:prstGeom prst="line">
              <a:avLst/>
            </a:prstGeom>
            <a:ln w="19050">
              <a:solidFill>
                <a:srgbClr val="00B050"/>
              </a:solidFill>
              <a:prstDash val="dash"/>
            </a:ln>
          </p:spPr>
          <p:style>
            <a:lnRef idx="1">
              <a:schemeClr val="accent1"/>
            </a:lnRef>
            <a:fillRef idx="0">
              <a:schemeClr val="accent1"/>
            </a:fillRef>
            <a:effectRef idx="0">
              <a:schemeClr val="accent1"/>
            </a:effectRef>
            <a:fontRef idx="minor">
              <a:schemeClr val="tx1"/>
            </a:fontRef>
          </p:style>
        </p:cxnSp>
        <p:sp>
          <p:nvSpPr>
            <p:cNvPr id="65" name="Rectangle 64"/>
            <p:cNvSpPr/>
            <p:nvPr/>
          </p:nvSpPr>
          <p:spPr>
            <a:xfrm>
              <a:off x="5448446" y="2563851"/>
              <a:ext cx="505331" cy="369332"/>
            </a:xfrm>
            <a:prstGeom prst="rect">
              <a:avLst/>
            </a:prstGeom>
          </p:spPr>
          <p:txBody>
            <a:bodyPr wrap="none">
              <a:spAutoFit/>
            </a:bodyPr>
            <a:lstStyle/>
            <a:p>
              <a:r>
                <a:rPr lang="el-GR" dirty="0" smtClean="0">
                  <a:latin typeface="Arial"/>
                  <a:cs typeface="Arial"/>
                </a:rPr>
                <a:t>Δ</a:t>
              </a:r>
              <a:r>
                <a:rPr lang="en-US" dirty="0" smtClean="0">
                  <a:latin typeface="Arial"/>
                  <a:cs typeface="Arial"/>
                </a:rPr>
                <a:t> x</a:t>
              </a:r>
              <a:endParaRPr lang="en-US" dirty="0"/>
            </a:p>
          </p:txBody>
        </p:sp>
        <p:sp>
          <p:nvSpPr>
            <p:cNvPr id="66" name="Rectangle 65"/>
            <p:cNvSpPr/>
            <p:nvPr/>
          </p:nvSpPr>
          <p:spPr>
            <a:xfrm>
              <a:off x="6157966" y="2978520"/>
              <a:ext cx="506934" cy="369332"/>
            </a:xfrm>
            <a:prstGeom prst="rect">
              <a:avLst/>
            </a:prstGeom>
          </p:spPr>
          <p:txBody>
            <a:bodyPr wrap="none">
              <a:spAutoFit/>
            </a:bodyPr>
            <a:lstStyle/>
            <a:p>
              <a:r>
                <a:rPr lang="en-US" dirty="0" smtClean="0"/>
                <a:t> </a:t>
              </a:r>
              <a:r>
                <a:rPr lang="el-GR" dirty="0" smtClean="0">
                  <a:latin typeface="Arial"/>
                  <a:cs typeface="Arial"/>
                </a:rPr>
                <a:t>Δ</a:t>
              </a:r>
              <a:r>
                <a:rPr lang="en-US" dirty="0" smtClean="0">
                  <a:latin typeface="Arial"/>
                  <a:cs typeface="Arial"/>
                </a:rPr>
                <a:t> t</a:t>
              </a:r>
              <a:endParaRPr lang="en-US" dirty="0"/>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blinds(horizontal)">
                                      <p:cBhvr>
                                        <p:cTn id="7" dur="500"/>
                                        <p:tgtEl>
                                          <p:spTgt spid="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70657"/>
                                        </p:tgtEl>
                                        <p:attrNameLst>
                                          <p:attrName>style.visibility</p:attrName>
                                        </p:attrNameLst>
                                      </p:cBhvr>
                                      <p:to>
                                        <p:strVal val="visible"/>
                                      </p:to>
                                    </p:set>
                                    <p:animEffect transition="in" filter="slide(fromBottom)">
                                      <p:cBhvr>
                                        <p:cTn id="12" dur="500"/>
                                        <p:tgtEl>
                                          <p:spTgt spid="70657"/>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70658"/>
                                        </p:tgtEl>
                                        <p:attrNameLst>
                                          <p:attrName>style.visibility</p:attrName>
                                        </p:attrNameLst>
                                      </p:cBhvr>
                                      <p:to>
                                        <p:strVal val="visible"/>
                                      </p:to>
                                    </p:set>
                                    <p:animEffect transition="in" filter="slide(fromBottom)">
                                      <p:cBhvr>
                                        <p:cTn id="17" dur="500"/>
                                        <p:tgtEl>
                                          <p:spTgt spid="70658"/>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box(in)">
                                      <p:cBhvr>
                                        <p:cTn id="22" dur="500"/>
                                        <p:tgtEl>
                                          <p:spTgt spid="36"/>
                                        </p:tgtEl>
                                      </p:cBhvr>
                                    </p:animEffect>
                                  </p:childTnLst>
                                </p:cTn>
                              </p:par>
                              <p:par>
                                <p:cTn id="23" presetID="4" presetClass="entr" presetSubtype="16" fill="hold" nodeType="with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box(in)">
                                      <p:cBhvr>
                                        <p:cTn id="25" dur="500"/>
                                        <p:tgtEl>
                                          <p:spTgt spid="38"/>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4"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slide(fromBottom)">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grpId="0" nodeType="clickEffect">
                                  <p:stCondLst>
                                    <p:cond delay="0"/>
                                  </p:stCondLst>
                                  <p:childTnLst>
                                    <p:set>
                                      <p:cBhvr>
                                        <p:cTn id="34" dur="1" fill="hold">
                                          <p:stCondLst>
                                            <p:cond delay="0"/>
                                          </p:stCondLst>
                                        </p:cTn>
                                        <p:tgtEl>
                                          <p:spTgt spid="49"/>
                                        </p:tgtEl>
                                        <p:attrNameLst>
                                          <p:attrName>style.visibility</p:attrName>
                                        </p:attrNameLst>
                                      </p:cBhvr>
                                      <p:to>
                                        <p:strVal val="visible"/>
                                      </p:to>
                                    </p:set>
                                    <p:animEffect transition="in" filter="box(in)">
                                      <p:cBhvr>
                                        <p:cTn id="35" dur="500"/>
                                        <p:tgtEl>
                                          <p:spTgt spid="49"/>
                                        </p:tgtEl>
                                      </p:cBhvr>
                                    </p:animEffect>
                                  </p:childTnLst>
                                </p:cTn>
                              </p:par>
                            </p:childTnLst>
                          </p:cTn>
                        </p:par>
                      </p:childTnLst>
                    </p:cTn>
                  </p:par>
                  <p:par>
                    <p:cTn id="36" fill="hold">
                      <p:stCondLst>
                        <p:cond delay="indefinite"/>
                      </p:stCondLst>
                      <p:childTnLst>
                        <p:par>
                          <p:cTn id="37" fill="hold">
                            <p:stCondLst>
                              <p:cond delay="0"/>
                            </p:stCondLst>
                            <p:childTnLst>
                              <p:par>
                                <p:cTn id="38" presetID="12" presetClass="entr" presetSubtype="4" fill="hold"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slide(fromBottom)">
                                      <p:cBhvr>
                                        <p:cTn id="4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397824" y="274638"/>
            <a:ext cx="8229600" cy="487362"/>
          </a:xfrm>
          <a:prstGeom prst="rect">
            <a:avLst/>
          </a:prstGeom>
        </p:spPr>
        <p:txBody>
          <a:bodyPr>
            <a:normAutofit/>
          </a:bodyPr>
          <a:lstStyle/>
          <a:p>
            <a:pPr lvl="0">
              <a:spcBef>
                <a:spcPct val="0"/>
              </a:spcBef>
              <a:defRPr/>
            </a:pPr>
            <a:r>
              <a:rPr lang="en-US" sz="2000" dirty="0" smtClean="0">
                <a:solidFill>
                  <a:srgbClr val="00B050"/>
                </a:solidFill>
              </a:rPr>
              <a:t>2.2 One-Dimensional Displacement and Velocity: Vector Quantities</a:t>
            </a:r>
            <a:endParaRPr lang="en-US" sz="2000" dirty="0">
              <a:solidFill>
                <a:srgbClr val="00B050"/>
              </a:solidFill>
            </a:endParaRPr>
          </a:p>
        </p:txBody>
      </p:sp>
      <p:sp>
        <p:nvSpPr>
          <p:cNvPr id="3" name="TextBox 2"/>
          <p:cNvSpPr txBox="1"/>
          <p:nvPr/>
        </p:nvSpPr>
        <p:spPr>
          <a:xfrm>
            <a:off x="533400" y="838200"/>
            <a:ext cx="8382000" cy="369332"/>
          </a:xfrm>
          <a:prstGeom prst="rect">
            <a:avLst/>
          </a:prstGeom>
          <a:noFill/>
        </p:spPr>
        <p:txBody>
          <a:bodyPr wrap="square" rtlCol="0">
            <a:spAutoFit/>
          </a:bodyPr>
          <a:lstStyle/>
          <a:p>
            <a:endParaRPr lang="en-US"/>
          </a:p>
        </p:txBody>
      </p:sp>
      <p:sp>
        <p:nvSpPr>
          <p:cNvPr id="18" name="TextBox 17"/>
          <p:cNvSpPr txBox="1"/>
          <p:nvPr/>
        </p:nvSpPr>
        <p:spPr>
          <a:xfrm>
            <a:off x="355269" y="797627"/>
            <a:ext cx="5907307" cy="400110"/>
          </a:xfrm>
          <a:prstGeom prst="rect">
            <a:avLst/>
          </a:prstGeom>
          <a:noFill/>
        </p:spPr>
        <p:txBody>
          <a:bodyPr wrap="square" rtlCol="0">
            <a:spAutoFit/>
          </a:bodyPr>
          <a:lstStyle/>
          <a:p>
            <a:r>
              <a:rPr lang="en-US" sz="2000" b="1" i="1" dirty="0" smtClean="0"/>
              <a:t>Check for Understanding:</a:t>
            </a:r>
            <a:endParaRPr lang="en-US" sz="2000" b="1" dirty="0" smtClean="0"/>
          </a:p>
        </p:txBody>
      </p:sp>
      <p:pic>
        <p:nvPicPr>
          <p:cNvPr id="70660" name="Picture 4" descr="http://www.physicsclassroom.com/Class/1DKin/U1L3a9.gif"/>
          <p:cNvPicPr>
            <a:picLocks noChangeAspect="1" noChangeArrowheads="1"/>
          </p:cNvPicPr>
          <p:nvPr/>
        </p:nvPicPr>
        <p:blipFill>
          <a:blip r:embed="rId3" cstate="print"/>
          <a:srcRect/>
          <a:stretch>
            <a:fillRect/>
          </a:stretch>
        </p:blipFill>
        <p:spPr bwMode="auto">
          <a:xfrm>
            <a:off x="488802" y="3148311"/>
            <a:ext cx="6220342" cy="2298475"/>
          </a:xfrm>
          <a:prstGeom prst="rect">
            <a:avLst/>
          </a:prstGeom>
          <a:noFill/>
        </p:spPr>
      </p:pic>
      <p:sp>
        <p:nvSpPr>
          <p:cNvPr id="74" name="TextBox 73"/>
          <p:cNvSpPr txBox="1"/>
          <p:nvPr/>
        </p:nvSpPr>
        <p:spPr>
          <a:xfrm>
            <a:off x="1020726" y="1626781"/>
            <a:ext cx="184731" cy="369332"/>
          </a:xfrm>
          <a:prstGeom prst="rect">
            <a:avLst/>
          </a:prstGeom>
          <a:noFill/>
        </p:spPr>
        <p:txBody>
          <a:bodyPr wrap="none" rtlCol="0">
            <a:spAutoFit/>
          </a:bodyPr>
          <a:lstStyle/>
          <a:p>
            <a:endParaRPr lang="en-US" dirty="0"/>
          </a:p>
        </p:txBody>
      </p:sp>
      <p:sp>
        <p:nvSpPr>
          <p:cNvPr id="75" name="TextBox 74"/>
          <p:cNvSpPr txBox="1"/>
          <p:nvPr/>
        </p:nvSpPr>
        <p:spPr>
          <a:xfrm>
            <a:off x="606056" y="1318437"/>
            <a:ext cx="7368363" cy="1754326"/>
          </a:xfrm>
          <a:prstGeom prst="rect">
            <a:avLst/>
          </a:prstGeom>
          <a:noFill/>
        </p:spPr>
        <p:txBody>
          <a:bodyPr wrap="square" rtlCol="0">
            <a:spAutoFit/>
          </a:bodyPr>
          <a:lstStyle/>
          <a:p>
            <a:r>
              <a:rPr lang="en-US" dirty="0" smtClean="0"/>
              <a:t>Use the principle of slope to describe the motion of the objects depicted by the two plots below. In your description, be sure to include such information as the direction of the velocity vector (i.e., positive or negative), whether there is a constant velocity or an acceleration, and whether the object is moving slow, fast, from slow to fast or from fast to slow. Be complete in your description.</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blinds(horizontal)">
                                      <p:cBhvr>
                                        <p:cTn id="7"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397824" y="274638"/>
            <a:ext cx="8229600" cy="487362"/>
          </a:xfrm>
          <a:prstGeom prst="rect">
            <a:avLst/>
          </a:prstGeom>
        </p:spPr>
        <p:txBody>
          <a:bodyPr>
            <a:normAutofit/>
          </a:bodyPr>
          <a:lstStyle/>
          <a:p>
            <a:pPr lvl="0">
              <a:spcBef>
                <a:spcPct val="0"/>
              </a:spcBef>
              <a:defRPr/>
            </a:pPr>
            <a:r>
              <a:rPr lang="en-US" sz="2000" dirty="0" smtClean="0">
                <a:solidFill>
                  <a:srgbClr val="00B050"/>
                </a:solidFill>
              </a:rPr>
              <a:t>2.2 One-Dimensional Displacement and Velocity: Vector Quantities</a:t>
            </a:r>
            <a:endParaRPr lang="en-US" sz="2000" dirty="0">
              <a:solidFill>
                <a:srgbClr val="00B050"/>
              </a:solidFill>
            </a:endParaRPr>
          </a:p>
        </p:txBody>
      </p:sp>
      <p:sp>
        <p:nvSpPr>
          <p:cNvPr id="3" name="TextBox 2"/>
          <p:cNvSpPr txBox="1"/>
          <p:nvPr/>
        </p:nvSpPr>
        <p:spPr>
          <a:xfrm>
            <a:off x="533400" y="838200"/>
            <a:ext cx="8382000" cy="369332"/>
          </a:xfrm>
          <a:prstGeom prst="rect">
            <a:avLst/>
          </a:prstGeom>
          <a:noFill/>
        </p:spPr>
        <p:txBody>
          <a:bodyPr wrap="square" rtlCol="0">
            <a:spAutoFit/>
          </a:bodyPr>
          <a:lstStyle/>
          <a:p>
            <a:endParaRPr lang="en-US"/>
          </a:p>
        </p:txBody>
      </p:sp>
      <p:sp>
        <p:nvSpPr>
          <p:cNvPr id="18" name="TextBox 17"/>
          <p:cNvSpPr txBox="1"/>
          <p:nvPr/>
        </p:nvSpPr>
        <p:spPr>
          <a:xfrm>
            <a:off x="355269" y="797627"/>
            <a:ext cx="5907307" cy="400110"/>
          </a:xfrm>
          <a:prstGeom prst="rect">
            <a:avLst/>
          </a:prstGeom>
          <a:noFill/>
        </p:spPr>
        <p:txBody>
          <a:bodyPr wrap="square" rtlCol="0">
            <a:spAutoFit/>
          </a:bodyPr>
          <a:lstStyle/>
          <a:p>
            <a:r>
              <a:rPr lang="en-US" sz="2000" b="1" i="1" dirty="0" smtClean="0"/>
              <a:t>Position vs. Time Graphs: Check for Understanding</a:t>
            </a:r>
            <a:endParaRPr lang="en-US" sz="2000" b="1" dirty="0" smtClean="0"/>
          </a:p>
        </p:txBody>
      </p:sp>
      <p:pic>
        <p:nvPicPr>
          <p:cNvPr id="70660" name="Picture 4" descr="http://www.physicsclassroom.com/Class/1DKin/U1L3a9.gif"/>
          <p:cNvPicPr>
            <a:picLocks noChangeAspect="1" noChangeArrowheads="1"/>
          </p:cNvPicPr>
          <p:nvPr/>
        </p:nvPicPr>
        <p:blipFill>
          <a:blip r:embed="rId3" cstate="print"/>
          <a:srcRect/>
          <a:stretch>
            <a:fillRect/>
          </a:stretch>
        </p:blipFill>
        <p:spPr bwMode="auto">
          <a:xfrm>
            <a:off x="1146364" y="4003887"/>
            <a:ext cx="6220342" cy="2298475"/>
          </a:xfrm>
          <a:prstGeom prst="rect">
            <a:avLst/>
          </a:prstGeom>
          <a:noFill/>
        </p:spPr>
      </p:pic>
      <p:sp>
        <p:nvSpPr>
          <p:cNvPr id="74" name="TextBox 73"/>
          <p:cNvSpPr txBox="1"/>
          <p:nvPr/>
        </p:nvSpPr>
        <p:spPr>
          <a:xfrm>
            <a:off x="1020726" y="1626781"/>
            <a:ext cx="184731" cy="369332"/>
          </a:xfrm>
          <a:prstGeom prst="rect">
            <a:avLst/>
          </a:prstGeom>
          <a:noFill/>
        </p:spPr>
        <p:txBody>
          <a:bodyPr wrap="none" rtlCol="0">
            <a:spAutoFit/>
          </a:bodyPr>
          <a:lstStyle/>
          <a:p>
            <a:endParaRPr lang="en-US" dirty="0"/>
          </a:p>
        </p:txBody>
      </p:sp>
      <p:sp>
        <p:nvSpPr>
          <p:cNvPr id="75" name="TextBox 74"/>
          <p:cNvSpPr txBox="1"/>
          <p:nvPr/>
        </p:nvSpPr>
        <p:spPr>
          <a:xfrm>
            <a:off x="665433" y="1223434"/>
            <a:ext cx="7368363" cy="2862322"/>
          </a:xfrm>
          <a:prstGeom prst="rect">
            <a:avLst/>
          </a:prstGeom>
          <a:noFill/>
        </p:spPr>
        <p:txBody>
          <a:bodyPr wrap="square" rtlCol="0">
            <a:spAutoFit/>
          </a:bodyPr>
          <a:lstStyle/>
          <a:p>
            <a:r>
              <a:rPr lang="en-US" dirty="0" smtClean="0">
                <a:solidFill>
                  <a:srgbClr val="FF0000"/>
                </a:solidFill>
              </a:rPr>
              <a:t>Practice A: </a:t>
            </a:r>
            <a:r>
              <a:rPr lang="en-US" dirty="0" smtClean="0"/>
              <a:t>The object has a positive or rightward velocity (note the + slope). The object has a changing velocity (note the changing slope); it is accelerating. The object is moving from slow to fast since the slope changes from small big.</a:t>
            </a:r>
          </a:p>
          <a:p>
            <a:endParaRPr lang="en-US" dirty="0" smtClean="0"/>
          </a:p>
          <a:p>
            <a:r>
              <a:rPr lang="en-US" dirty="0" smtClean="0">
                <a:solidFill>
                  <a:srgbClr val="FF0000"/>
                </a:solidFill>
              </a:rPr>
              <a:t>Practice</a:t>
            </a:r>
            <a:r>
              <a:rPr lang="en-US" dirty="0" smtClean="0"/>
              <a:t> B: The object has a negative or leftward velocity (note the - slope). The object has a changing velocity (note the changing slope); it has an acceleration. The object is moving from slow to fast since the slope changes from small to big.</a:t>
            </a:r>
          </a:p>
          <a:p>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blinds(horizontal)">
                                      <p:cBhvr>
                                        <p:cTn id="7"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57200" y="274638"/>
            <a:ext cx="8229600" cy="487362"/>
          </a:xfrm>
          <a:prstGeom prst="rect">
            <a:avLst/>
          </a:prstGeom>
        </p:spPr>
        <p:txBody>
          <a:bodyPr>
            <a:normAutofit/>
          </a:bodyPr>
          <a:lstStyle/>
          <a:p>
            <a:pPr lvl="0">
              <a:spcBef>
                <a:spcPct val="0"/>
              </a:spcBef>
              <a:defRPr/>
            </a:pPr>
            <a:r>
              <a:rPr lang="en-US" sz="2000" dirty="0" smtClean="0">
                <a:solidFill>
                  <a:srgbClr val="00B050"/>
                </a:solidFill>
              </a:rPr>
              <a:t>2.3 Acceleration</a:t>
            </a:r>
            <a:endParaRPr lang="en-US" sz="2000" dirty="0">
              <a:solidFill>
                <a:srgbClr val="00B050"/>
              </a:solidFill>
            </a:endParaRPr>
          </a:p>
        </p:txBody>
      </p:sp>
      <p:sp>
        <p:nvSpPr>
          <p:cNvPr id="6" name="TextBox 5"/>
          <p:cNvSpPr txBox="1"/>
          <p:nvPr/>
        </p:nvSpPr>
        <p:spPr>
          <a:xfrm>
            <a:off x="533400" y="1183471"/>
            <a:ext cx="8382000" cy="4093428"/>
          </a:xfrm>
          <a:prstGeom prst="rect">
            <a:avLst/>
          </a:prstGeom>
          <a:noFill/>
        </p:spPr>
        <p:txBody>
          <a:bodyPr wrap="square" rtlCol="0">
            <a:spAutoFit/>
          </a:bodyPr>
          <a:lstStyle/>
          <a:p>
            <a:r>
              <a:rPr lang="en-US" sz="2000" dirty="0" smtClean="0">
                <a:solidFill>
                  <a:schemeClr val="accent1"/>
                </a:solidFill>
              </a:rPr>
              <a:t>acceleration </a:t>
            </a:r>
            <a:r>
              <a:rPr lang="en-US" sz="2000" dirty="0" smtClean="0"/>
              <a:t>– the time rate of change of velocity</a:t>
            </a:r>
          </a:p>
          <a:p>
            <a:r>
              <a:rPr lang="en-US" sz="2000" dirty="0" smtClean="0"/>
              <a:t>	• acceleration is a vector quantity; SI units are m/s</a:t>
            </a:r>
            <a:r>
              <a:rPr lang="en-US" sz="2000" baseline="30000" dirty="0" smtClean="0"/>
              <a:t>2</a:t>
            </a:r>
          </a:p>
          <a:p>
            <a:endParaRPr lang="en-US" sz="2000" dirty="0" smtClean="0"/>
          </a:p>
          <a:p>
            <a:endParaRPr lang="en-US" sz="2000" dirty="0" smtClean="0"/>
          </a:p>
          <a:p>
            <a:r>
              <a:rPr lang="en-US" sz="2000" dirty="0" smtClean="0">
                <a:solidFill>
                  <a:srgbClr val="0070C0"/>
                </a:solidFill>
              </a:rPr>
              <a:t> average acceleration  </a:t>
            </a:r>
            <a:r>
              <a:rPr lang="en-US" sz="2000" dirty="0" smtClean="0"/>
              <a:t>=  </a:t>
            </a:r>
            <a:r>
              <a:rPr lang="en-US" sz="2000" u="sng" dirty="0" smtClean="0"/>
              <a:t>change in velocity </a:t>
            </a:r>
          </a:p>
          <a:p>
            <a:r>
              <a:rPr lang="en-US" sz="2000" dirty="0" smtClean="0"/>
              <a:t>		                change in time</a:t>
            </a:r>
          </a:p>
          <a:p>
            <a:endParaRPr lang="en-US" sz="2000" dirty="0" smtClean="0"/>
          </a:p>
          <a:p>
            <a:r>
              <a:rPr lang="en-US" sz="2000" b="1" dirty="0" smtClean="0"/>
              <a:t>a  =  </a:t>
            </a:r>
            <a:r>
              <a:rPr lang="el-GR" sz="2000" b="1" u="sng" dirty="0" smtClean="0">
                <a:latin typeface="Arial"/>
                <a:cs typeface="Arial"/>
              </a:rPr>
              <a:t>Δ</a:t>
            </a:r>
            <a:r>
              <a:rPr lang="en-US" sz="2000" b="1" u="sng" dirty="0" smtClean="0">
                <a:latin typeface="Arial"/>
                <a:cs typeface="Arial"/>
              </a:rPr>
              <a:t> v</a:t>
            </a:r>
            <a:r>
              <a:rPr lang="en-US" sz="2000" b="1" dirty="0" smtClean="0">
                <a:latin typeface="Arial"/>
                <a:cs typeface="Arial"/>
              </a:rPr>
              <a:t>  =  </a:t>
            </a:r>
            <a:r>
              <a:rPr lang="en-US" sz="2000" b="1" u="sng" dirty="0" smtClean="0">
                <a:latin typeface="Arial"/>
                <a:cs typeface="Arial"/>
              </a:rPr>
              <a:t>v – </a:t>
            </a:r>
            <a:r>
              <a:rPr lang="en-US" sz="2000" b="1" u="sng" dirty="0" err="1" smtClean="0">
                <a:latin typeface="Arial"/>
                <a:cs typeface="Arial"/>
              </a:rPr>
              <a:t>v</a:t>
            </a:r>
            <a:r>
              <a:rPr lang="en-US" sz="2000" b="1" u="sng" baseline="-25000" dirty="0" err="1" smtClean="0">
                <a:latin typeface="Arial"/>
                <a:cs typeface="Arial"/>
              </a:rPr>
              <a:t>o</a:t>
            </a:r>
            <a:r>
              <a:rPr lang="en-US" sz="2000" b="1" baseline="-25000" dirty="0" smtClean="0">
                <a:latin typeface="Arial"/>
                <a:cs typeface="Arial"/>
              </a:rPr>
              <a:t>	</a:t>
            </a:r>
            <a:r>
              <a:rPr lang="en-US" sz="2000" dirty="0" smtClean="0">
                <a:latin typeface="Arial"/>
                <a:cs typeface="Arial"/>
              </a:rPr>
              <a:t>or  	</a:t>
            </a:r>
            <a:r>
              <a:rPr lang="en-US" sz="2000" b="1" dirty="0" smtClean="0">
                <a:latin typeface="Arial"/>
                <a:cs typeface="Arial"/>
              </a:rPr>
              <a:t>a  = </a:t>
            </a:r>
            <a:r>
              <a:rPr lang="en-US" sz="2000" b="1" u="sng" dirty="0" smtClean="0">
                <a:latin typeface="Arial"/>
                <a:cs typeface="Arial"/>
              </a:rPr>
              <a:t>v – </a:t>
            </a:r>
            <a:r>
              <a:rPr lang="en-US" sz="2000" b="1" u="sng" dirty="0" err="1" smtClean="0">
                <a:latin typeface="Arial"/>
                <a:cs typeface="Arial"/>
              </a:rPr>
              <a:t>v</a:t>
            </a:r>
            <a:r>
              <a:rPr lang="en-US" sz="2000" b="1" u="sng" baseline="-25000" dirty="0" err="1" smtClean="0">
                <a:latin typeface="Arial"/>
                <a:cs typeface="Arial"/>
              </a:rPr>
              <a:t>o</a:t>
            </a:r>
            <a:r>
              <a:rPr lang="en-US" sz="2000" b="1" u="sng" baseline="-25000" dirty="0" smtClean="0">
                <a:latin typeface="Arial"/>
                <a:cs typeface="Arial"/>
              </a:rPr>
              <a:t> </a:t>
            </a:r>
            <a:r>
              <a:rPr lang="en-US" sz="2000" dirty="0" smtClean="0">
                <a:latin typeface="Arial"/>
                <a:cs typeface="Arial"/>
              </a:rPr>
              <a:t>	</a:t>
            </a:r>
            <a:endParaRPr lang="en-US" sz="2000" b="1" u="sng" baseline="-25000" dirty="0" smtClean="0">
              <a:latin typeface="Arial"/>
              <a:cs typeface="Arial"/>
            </a:endParaRPr>
          </a:p>
          <a:p>
            <a:r>
              <a:rPr lang="en-US" sz="2000" dirty="0" smtClean="0">
                <a:latin typeface="Arial"/>
                <a:cs typeface="Arial"/>
              </a:rPr>
              <a:t>       </a:t>
            </a:r>
            <a:r>
              <a:rPr lang="en-US" sz="2000" dirty="0" smtClean="0"/>
              <a:t> </a:t>
            </a:r>
            <a:r>
              <a:rPr lang="el-GR" sz="2000" dirty="0" smtClean="0">
                <a:latin typeface="Arial"/>
                <a:cs typeface="Arial"/>
              </a:rPr>
              <a:t>Δ</a:t>
            </a:r>
            <a:r>
              <a:rPr lang="en-US" sz="2000" dirty="0" smtClean="0">
                <a:latin typeface="Arial"/>
                <a:cs typeface="Arial"/>
              </a:rPr>
              <a:t> t        </a:t>
            </a:r>
            <a:r>
              <a:rPr lang="en-US" sz="2000" dirty="0" err="1" smtClean="0">
                <a:latin typeface="Arial"/>
                <a:cs typeface="Arial"/>
              </a:rPr>
              <a:t>t</a:t>
            </a:r>
            <a:r>
              <a:rPr lang="en-US" sz="2000" dirty="0" smtClean="0">
                <a:latin typeface="Arial"/>
                <a:cs typeface="Arial"/>
              </a:rPr>
              <a:t> – t</a:t>
            </a:r>
            <a:r>
              <a:rPr lang="en-US" sz="2000" baseline="-25000" dirty="0" smtClean="0">
                <a:latin typeface="Arial"/>
                <a:cs typeface="Arial"/>
              </a:rPr>
              <a:t>o		</a:t>
            </a:r>
            <a:r>
              <a:rPr lang="en-US" sz="2000" dirty="0" smtClean="0">
                <a:latin typeface="Arial"/>
                <a:cs typeface="Arial"/>
              </a:rPr>
              <a:t>           t</a:t>
            </a:r>
          </a:p>
          <a:p>
            <a:endParaRPr lang="en-US" sz="2000" dirty="0" smtClean="0">
              <a:latin typeface="Arial"/>
              <a:cs typeface="Arial"/>
            </a:endParaRPr>
          </a:p>
          <a:p>
            <a:endParaRPr lang="en-US" sz="2000" dirty="0" smtClean="0">
              <a:latin typeface="Arial"/>
              <a:cs typeface="Arial"/>
            </a:endParaRPr>
          </a:p>
          <a:p>
            <a:r>
              <a:rPr lang="en-US" sz="2000" dirty="0" smtClean="0">
                <a:solidFill>
                  <a:srgbClr val="0070C0"/>
                </a:solidFill>
                <a:latin typeface="Arial"/>
                <a:cs typeface="Arial"/>
              </a:rPr>
              <a:t>instantaneous acceleration </a:t>
            </a:r>
            <a:r>
              <a:rPr lang="en-US" sz="2000" dirty="0" smtClean="0">
                <a:latin typeface="Arial"/>
                <a:cs typeface="Arial"/>
              </a:rPr>
              <a:t>– the acceleration at a particular instant in time</a:t>
            </a:r>
          </a:p>
        </p:txBody>
      </p:sp>
      <p:grpSp>
        <p:nvGrpSpPr>
          <p:cNvPr id="11" name="Group 10"/>
          <p:cNvGrpSpPr/>
          <p:nvPr/>
        </p:nvGrpSpPr>
        <p:grpSpPr>
          <a:xfrm>
            <a:off x="622615" y="3372979"/>
            <a:ext cx="3834384" cy="32068"/>
            <a:chOff x="620842" y="3022745"/>
            <a:chExt cx="3834384" cy="32068"/>
          </a:xfrm>
        </p:grpSpPr>
        <p:cxnSp>
          <p:nvCxnSpPr>
            <p:cNvPr id="8" name="Straight Arrow Connector 7"/>
            <p:cNvCxnSpPr/>
            <p:nvPr/>
          </p:nvCxnSpPr>
          <p:spPr>
            <a:xfrm>
              <a:off x="620842" y="3053225"/>
              <a:ext cx="182880" cy="1588"/>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272346" y="3022745"/>
              <a:ext cx="182880" cy="1588"/>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wipe(left)">
                                      <p:cBhvr>
                                        <p:cTn id="11" dur="500"/>
                                        <p:tgtEl>
                                          <p:spTgt spid="6">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6">
                                            <p:txEl>
                                              <p:pRg st="4" end="4"/>
                                            </p:txEl>
                                          </p:spTgt>
                                        </p:tgtEl>
                                        <p:attrNameLst>
                                          <p:attrName>style.visibility</p:attrName>
                                        </p:attrNameLst>
                                      </p:cBhvr>
                                      <p:to>
                                        <p:strVal val="visible"/>
                                      </p:to>
                                    </p:set>
                                    <p:animEffect transition="in" filter="wipe(left)">
                                      <p:cBhvr>
                                        <p:cTn id="16" dur="500"/>
                                        <p:tgtEl>
                                          <p:spTgt spid="6">
                                            <p:txEl>
                                              <p:pRg st="4" end="4"/>
                                            </p:txEl>
                                          </p:spTgt>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6">
                                            <p:txEl>
                                              <p:pRg st="5" end="5"/>
                                            </p:txEl>
                                          </p:spTgt>
                                        </p:tgtEl>
                                        <p:attrNameLst>
                                          <p:attrName>style.visibility</p:attrName>
                                        </p:attrNameLst>
                                      </p:cBhvr>
                                      <p:to>
                                        <p:strVal val="visible"/>
                                      </p:to>
                                    </p:set>
                                    <p:animEffect transition="in" filter="wipe(left)">
                                      <p:cBhvr>
                                        <p:cTn id="20" dur="500"/>
                                        <p:tgtEl>
                                          <p:spTgt spid="6">
                                            <p:txEl>
                                              <p:pRg st="5" end="5"/>
                                            </p:txEl>
                                          </p:spTgt>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6">
                                            <p:txEl>
                                              <p:pRg st="7" end="7"/>
                                            </p:txEl>
                                          </p:spTgt>
                                        </p:tgtEl>
                                        <p:attrNameLst>
                                          <p:attrName>style.visibility</p:attrName>
                                        </p:attrNameLst>
                                      </p:cBhvr>
                                      <p:to>
                                        <p:strVal val="visible"/>
                                      </p:to>
                                    </p:set>
                                    <p:animEffect transition="in" filter="wipe(left)">
                                      <p:cBhvr>
                                        <p:cTn id="24" dur="500"/>
                                        <p:tgtEl>
                                          <p:spTgt spid="6">
                                            <p:txEl>
                                              <p:pRg st="7" end="7"/>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par>
                          <p:cTn id="28" fill="hold">
                            <p:stCondLst>
                              <p:cond delay="1500"/>
                            </p:stCondLst>
                            <p:childTnLst>
                              <p:par>
                                <p:cTn id="29" presetID="22" presetClass="entr" presetSubtype="8" fill="hold" nodeType="afterEffect">
                                  <p:stCondLst>
                                    <p:cond delay="0"/>
                                  </p:stCondLst>
                                  <p:childTnLst>
                                    <p:set>
                                      <p:cBhvr>
                                        <p:cTn id="30" dur="1" fill="hold">
                                          <p:stCondLst>
                                            <p:cond delay="0"/>
                                          </p:stCondLst>
                                        </p:cTn>
                                        <p:tgtEl>
                                          <p:spTgt spid="6">
                                            <p:txEl>
                                              <p:pRg st="8" end="8"/>
                                            </p:txEl>
                                          </p:spTgt>
                                        </p:tgtEl>
                                        <p:attrNameLst>
                                          <p:attrName>style.visibility</p:attrName>
                                        </p:attrNameLst>
                                      </p:cBhvr>
                                      <p:to>
                                        <p:strVal val="visible"/>
                                      </p:to>
                                    </p:set>
                                    <p:animEffect transition="in" filter="wipe(left)">
                                      <p:cBhvr>
                                        <p:cTn id="31" dur="500"/>
                                        <p:tgtEl>
                                          <p:spTgt spid="6">
                                            <p:txEl>
                                              <p:pRg st="8" end="8"/>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6">
                                            <p:txEl>
                                              <p:pRg st="11" end="11"/>
                                            </p:txEl>
                                          </p:spTgt>
                                        </p:tgtEl>
                                        <p:attrNameLst>
                                          <p:attrName>style.visibility</p:attrName>
                                        </p:attrNameLst>
                                      </p:cBhvr>
                                      <p:to>
                                        <p:strVal val="visible"/>
                                      </p:to>
                                    </p:set>
                                    <p:animEffect transition="in" filter="wipe(left)">
                                      <p:cBhvr>
                                        <p:cTn id="36" dur="500"/>
                                        <p:tgtEl>
                                          <p:spTgt spid="6">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efinition of velocity and average acceleration.  "/>
          <p:cNvPicPr>
            <a:picLocks noChangeAspect="1" noChangeArrowheads="1"/>
          </p:cNvPicPr>
          <p:nvPr/>
        </p:nvPicPr>
        <p:blipFill>
          <a:blip r:embed="rId3" cstate="print"/>
          <a:srcRect/>
          <a:stretch>
            <a:fillRect/>
          </a:stretch>
        </p:blipFill>
        <p:spPr bwMode="auto">
          <a:xfrm>
            <a:off x="244572" y="0"/>
            <a:ext cx="8868104" cy="6858000"/>
          </a:xfrm>
          <a:prstGeom prst="rect">
            <a:avLst/>
          </a:prstGeom>
          <a:noFill/>
        </p:spPr>
      </p:pic>
      <p:sp>
        <p:nvSpPr>
          <p:cNvPr id="3" name="Title 3"/>
          <p:cNvSpPr txBox="1">
            <a:spLocks/>
          </p:cNvSpPr>
          <p:nvPr/>
        </p:nvSpPr>
        <p:spPr>
          <a:xfrm>
            <a:off x="457200" y="274638"/>
            <a:ext cx="8229600" cy="487362"/>
          </a:xfrm>
          <a:prstGeom prst="rect">
            <a:avLst/>
          </a:prstGeom>
          <a:solidFill>
            <a:schemeClr val="bg1"/>
          </a:solidFill>
        </p:spPr>
        <p:txBody>
          <a:bodyPr>
            <a:normAutofit/>
          </a:bodyPr>
          <a:lstStyle/>
          <a:p>
            <a:pPr lvl="0">
              <a:spcBef>
                <a:spcPct val="0"/>
              </a:spcBef>
              <a:defRPr/>
            </a:pPr>
            <a:r>
              <a:rPr lang="en-US" sz="2000" dirty="0" smtClean="0">
                <a:solidFill>
                  <a:srgbClr val="00B050"/>
                </a:solidFill>
              </a:rPr>
              <a:t>2.3 Acceleration</a:t>
            </a:r>
            <a:endParaRPr lang="en-US" sz="2000" dirty="0">
              <a:solidFill>
                <a:srgbClr val="00B050"/>
              </a:solidFill>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descr="Average acceleration kinematics problem."/>
          <p:cNvPicPr>
            <a:picLocks noChangeAspect="1" noChangeArrowheads="1"/>
          </p:cNvPicPr>
          <p:nvPr/>
        </p:nvPicPr>
        <p:blipFill>
          <a:blip r:embed="rId3" cstate="print"/>
          <a:srcRect/>
          <a:stretch>
            <a:fillRect/>
          </a:stretch>
        </p:blipFill>
        <p:spPr bwMode="auto">
          <a:xfrm>
            <a:off x="300251" y="18834"/>
            <a:ext cx="8843749" cy="6839166"/>
          </a:xfrm>
          <a:prstGeom prst="rect">
            <a:avLst/>
          </a:prstGeom>
          <a:solidFill>
            <a:schemeClr val="bg1"/>
          </a:solidFill>
        </p:spPr>
      </p:pic>
      <p:sp>
        <p:nvSpPr>
          <p:cNvPr id="2" name="Title 3"/>
          <p:cNvSpPr txBox="1">
            <a:spLocks/>
          </p:cNvSpPr>
          <p:nvPr/>
        </p:nvSpPr>
        <p:spPr>
          <a:xfrm>
            <a:off x="397824" y="274638"/>
            <a:ext cx="8391334" cy="639762"/>
          </a:xfrm>
          <a:prstGeom prst="rect">
            <a:avLst/>
          </a:prstGeom>
          <a:solidFill>
            <a:schemeClr val="bg1"/>
          </a:solidFill>
        </p:spPr>
        <p:txBody>
          <a:bodyPr>
            <a:normAutofit/>
          </a:bodyPr>
          <a:lstStyle/>
          <a:p>
            <a:pPr lvl="0">
              <a:spcBef>
                <a:spcPct val="0"/>
              </a:spcBef>
              <a:defRPr/>
            </a:pPr>
            <a:r>
              <a:rPr lang="en-US" sz="2000" dirty="0" smtClean="0">
                <a:solidFill>
                  <a:srgbClr val="00B050"/>
                </a:solidFill>
              </a:rPr>
              <a:t>2.3 Acceleration</a:t>
            </a:r>
            <a:endParaRPr lang="en-US" sz="2000" dirty="0">
              <a:solidFill>
                <a:srgbClr val="00B050"/>
              </a:solidFill>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2" descr="Explanation of kinematics problem."/>
          <p:cNvPicPr>
            <a:picLocks noChangeAspect="1" noChangeArrowheads="1"/>
          </p:cNvPicPr>
          <p:nvPr/>
        </p:nvPicPr>
        <p:blipFill>
          <a:blip r:embed="rId3" cstate="print"/>
          <a:srcRect/>
          <a:stretch>
            <a:fillRect/>
          </a:stretch>
        </p:blipFill>
        <p:spPr bwMode="auto">
          <a:xfrm>
            <a:off x="341194" y="50497"/>
            <a:ext cx="8802806" cy="6807503"/>
          </a:xfrm>
          <a:prstGeom prst="rect">
            <a:avLst/>
          </a:prstGeom>
          <a:noFill/>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57200" y="274638"/>
            <a:ext cx="8229600" cy="487362"/>
          </a:xfrm>
          <a:prstGeom prst="rect">
            <a:avLst/>
          </a:prstGeom>
        </p:spPr>
        <p:txBody>
          <a:bodyPr>
            <a:normAutofit/>
          </a:bodyPr>
          <a:lstStyle/>
          <a:p>
            <a:pPr lvl="0">
              <a:spcBef>
                <a:spcPct val="0"/>
              </a:spcBef>
              <a:defRPr/>
            </a:pPr>
            <a:r>
              <a:rPr lang="en-US" sz="2000" dirty="0" smtClean="0">
                <a:solidFill>
                  <a:srgbClr val="00B050"/>
                </a:solidFill>
              </a:rPr>
              <a:t>2.3 Acceleration</a:t>
            </a:r>
            <a:endParaRPr lang="en-US" sz="2000" dirty="0">
              <a:solidFill>
                <a:srgbClr val="00B050"/>
              </a:solidFill>
            </a:endParaRPr>
          </a:p>
        </p:txBody>
      </p:sp>
      <p:sp>
        <p:nvSpPr>
          <p:cNvPr id="3" name="TextBox 2"/>
          <p:cNvSpPr txBox="1"/>
          <p:nvPr/>
        </p:nvSpPr>
        <p:spPr>
          <a:xfrm>
            <a:off x="533400" y="762001"/>
            <a:ext cx="3029197" cy="400110"/>
          </a:xfrm>
          <a:prstGeom prst="rect">
            <a:avLst/>
          </a:prstGeom>
          <a:noFill/>
        </p:spPr>
        <p:txBody>
          <a:bodyPr wrap="square" rtlCol="0">
            <a:spAutoFit/>
          </a:bodyPr>
          <a:lstStyle/>
          <a:p>
            <a:r>
              <a:rPr lang="en-US" sz="2000" b="1" i="1" dirty="0" smtClean="0"/>
              <a:t>Velocity vs. Time Graphs</a:t>
            </a:r>
            <a:endParaRPr lang="en-US" sz="2000" b="1" dirty="0" smtClean="0"/>
          </a:p>
        </p:txBody>
      </p:sp>
      <p:sp>
        <p:nvSpPr>
          <p:cNvPr id="32772" name="Rectangle 4"/>
          <p:cNvSpPr>
            <a:spLocks noChangeArrowheads="1"/>
          </p:cNvSpPr>
          <p:nvPr/>
        </p:nvSpPr>
        <p:spPr bwMode="auto">
          <a:xfrm>
            <a:off x="669244" y="1463772"/>
            <a:ext cx="4080886" cy="830997"/>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dirty="0" smtClean="0">
                <a:latin typeface="Arial" pitchFamily="34" charset="0"/>
                <a:cs typeface="Arial" pitchFamily="34" charset="0"/>
              </a:rPr>
              <a:t>C</a:t>
            </a:r>
            <a:r>
              <a:rPr kumimoji="0" lang="en-US" sz="1800" b="0" i="0" u="none" strike="noStrike" cap="none" normalizeH="0" baseline="0" dirty="0" smtClean="0">
                <a:ln>
                  <a:noFill/>
                </a:ln>
                <a:solidFill>
                  <a:schemeClr val="tx1"/>
                </a:solidFill>
                <a:effectLst/>
                <a:latin typeface="Arial" pitchFamily="34" charset="0"/>
                <a:cs typeface="Arial" pitchFamily="34" charset="0"/>
              </a:rPr>
              <a:t>onsider a car moving with a </a:t>
            </a:r>
            <a:r>
              <a:rPr kumimoji="0" lang="en-US" sz="1800" b="1" i="0" u="none" strike="noStrike" cap="none" normalizeH="0" baseline="0" dirty="0" smtClean="0">
                <a:ln>
                  <a:noFill/>
                </a:ln>
                <a:solidFill>
                  <a:srgbClr val="FF0000"/>
                </a:solidFill>
                <a:effectLst/>
                <a:latin typeface="Arial" pitchFamily="34" charset="0"/>
                <a:cs typeface="Arial" pitchFamily="34" charset="0"/>
              </a:rPr>
              <a:t>constant, rightward (+) velocity</a:t>
            </a:r>
            <a:r>
              <a:rPr kumimoji="0" lang="en-US" sz="1800" b="0" i="0" u="none" strike="noStrike" cap="none" normalizeH="0" baseline="0" dirty="0" smtClean="0">
                <a:ln>
                  <a:noFill/>
                </a:ln>
                <a:solidFill>
                  <a:schemeClr val="tx1"/>
                </a:solidFill>
                <a:effectLst/>
                <a:latin typeface="Arial" pitchFamily="34" charset="0"/>
                <a:cs typeface="Arial" pitchFamily="34" charset="0"/>
              </a:rPr>
              <a:t> - say of +10 m/s.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  </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2773" name="Picture 5" descr="http://www.physicsclassroom.com/Class/1DKin/U1L3a1.gif"/>
          <p:cNvPicPr>
            <a:picLocks noChangeAspect="1" noChangeArrowheads="1"/>
          </p:cNvPicPr>
          <p:nvPr/>
        </p:nvPicPr>
        <p:blipFill>
          <a:blip r:embed="rId3" cstate="print"/>
          <a:srcRect/>
          <a:stretch>
            <a:fillRect/>
          </a:stretch>
        </p:blipFill>
        <p:spPr bwMode="auto">
          <a:xfrm>
            <a:off x="285718" y="2351314"/>
            <a:ext cx="4595040" cy="724395"/>
          </a:xfrm>
          <a:prstGeom prst="rect">
            <a:avLst/>
          </a:prstGeom>
          <a:noFill/>
        </p:spPr>
      </p:pic>
      <p:sp>
        <p:nvSpPr>
          <p:cNvPr id="32774" name="Rectangle 6"/>
          <p:cNvSpPr>
            <a:spLocks noChangeArrowheads="1"/>
          </p:cNvSpPr>
          <p:nvPr/>
        </p:nvSpPr>
        <p:spPr bwMode="auto">
          <a:xfrm>
            <a:off x="676894" y="3977474"/>
            <a:ext cx="3918857" cy="1384995"/>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lang="en-US" dirty="0" smtClean="0">
                <a:latin typeface="Arial" pitchFamily="34" charset="0"/>
                <a:cs typeface="Arial" pitchFamily="34" charset="0"/>
              </a:rPr>
              <a:t>C</a:t>
            </a:r>
            <a:r>
              <a:rPr kumimoji="0" lang="en-US" sz="1800" b="0" i="0" u="none" strike="noStrike" cap="none" normalizeH="0" baseline="0" dirty="0" smtClean="0">
                <a:ln>
                  <a:noFill/>
                </a:ln>
                <a:solidFill>
                  <a:schemeClr val="tx1"/>
                </a:solidFill>
                <a:effectLst/>
                <a:latin typeface="Arial" pitchFamily="34" charset="0"/>
                <a:cs typeface="Arial" pitchFamily="34" charset="0"/>
              </a:rPr>
              <a:t>onsider a car moving with a </a:t>
            </a:r>
            <a:r>
              <a:rPr kumimoji="0" lang="en-US" sz="1800" b="1" i="0" u="none" strike="noStrike" cap="none" normalizeH="0" baseline="0" dirty="0" smtClean="0">
                <a:ln>
                  <a:noFill/>
                </a:ln>
                <a:solidFill>
                  <a:srgbClr val="FF0000"/>
                </a:solidFill>
                <a:effectLst/>
                <a:latin typeface="Arial" pitchFamily="34" charset="0"/>
                <a:cs typeface="Arial" pitchFamily="34" charset="0"/>
              </a:rPr>
              <a:t>rightward (+), changing velocity</a:t>
            </a:r>
            <a:r>
              <a:rPr kumimoji="0" lang="en-US" sz="1800" b="0" i="0" u="none" strike="noStrike" cap="none" normalizeH="0" baseline="0" dirty="0" smtClean="0">
                <a:ln>
                  <a:noFill/>
                </a:ln>
                <a:solidFill>
                  <a:schemeClr val="tx1"/>
                </a:solidFill>
                <a:effectLst/>
                <a:latin typeface="Arial" pitchFamily="34" charset="0"/>
                <a:cs typeface="Arial" pitchFamily="34" charset="0"/>
              </a:rPr>
              <a:t> - that is, a car that is moving rightward but speeding up or </a:t>
            </a:r>
            <a:r>
              <a:rPr kumimoji="0" lang="en-US" sz="1800" b="0" i="1" u="none" strike="noStrike" cap="none" normalizeH="0" baseline="0" dirty="0" smtClean="0">
                <a:ln>
                  <a:noFill/>
                </a:ln>
                <a:solidFill>
                  <a:schemeClr val="tx1"/>
                </a:solidFill>
                <a:effectLst/>
                <a:latin typeface="Arial" pitchFamily="34" charset="0"/>
                <a:cs typeface="Arial" pitchFamily="34" charset="0"/>
              </a:rPr>
              <a:t>accelerating</a:t>
            </a:r>
            <a:r>
              <a:rPr kumimoji="0" lang="en-US" sz="1800" b="0" i="0" u="none" strike="noStrike" cap="none" normalizeH="0" baseline="0" dirty="0" smtClean="0">
                <a:ln>
                  <a:noFill/>
                </a:ln>
                <a:solidFill>
                  <a:schemeClr val="tx1"/>
                </a:solidFill>
                <a:effectLst/>
                <a:latin typeface="Arial" pitchFamily="34" charset="0"/>
                <a:cs typeface="Arial" pitchFamily="34" charset="0"/>
              </a:rPr>
              <a: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  </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2775" name="Picture 7" descr="http://www.physicsclassroom.com/Class/1DKin/U1L3a3.gif"/>
          <p:cNvPicPr>
            <a:picLocks noChangeAspect="1" noChangeArrowheads="1"/>
          </p:cNvPicPr>
          <p:nvPr/>
        </p:nvPicPr>
        <p:blipFill>
          <a:blip r:embed="rId4" cstate="print"/>
          <a:srcRect/>
          <a:stretch>
            <a:fillRect/>
          </a:stretch>
        </p:blipFill>
        <p:spPr bwMode="auto">
          <a:xfrm>
            <a:off x="261257" y="5568135"/>
            <a:ext cx="4583875" cy="687069"/>
          </a:xfrm>
          <a:prstGeom prst="rect">
            <a:avLst/>
          </a:prstGeom>
          <a:noFill/>
        </p:spPr>
      </p:pic>
      <p:pic>
        <p:nvPicPr>
          <p:cNvPr id="76803" name="Picture 3" descr="http://www.physicsclassroom.com/Class/1DKin/U1L4a1.gif"/>
          <p:cNvPicPr>
            <a:picLocks noChangeAspect="1" noChangeArrowheads="1"/>
          </p:cNvPicPr>
          <p:nvPr/>
        </p:nvPicPr>
        <p:blipFill>
          <a:blip r:embed="rId5" cstate="print"/>
          <a:srcRect/>
          <a:stretch>
            <a:fillRect/>
          </a:stretch>
        </p:blipFill>
        <p:spPr bwMode="auto">
          <a:xfrm>
            <a:off x="5044118" y="1160060"/>
            <a:ext cx="3888045" cy="1637731"/>
          </a:xfrm>
          <a:prstGeom prst="rect">
            <a:avLst/>
          </a:prstGeom>
          <a:noFill/>
        </p:spPr>
      </p:pic>
      <p:pic>
        <p:nvPicPr>
          <p:cNvPr id="76806" name="Picture 6" descr="http://www.physicsclassroom.com/Class/1DKin/U1L4a2.gif"/>
          <p:cNvPicPr>
            <a:picLocks noChangeAspect="1" noChangeArrowheads="1"/>
          </p:cNvPicPr>
          <p:nvPr/>
        </p:nvPicPr>
        <p:blipFill>
          <a:blip r:embed="rId6" cstate="print"/>
          <a:srcRect/>
          <a:stretch>
            <a:fillRect/>
          </a:stretch>
        </p:blipFill>
        <p:spPr bwMode="auto">
          <a:xfrm>
            <a:off x="4894807" y="4303319"/>
            <a:ext cx="4058125" cy="2137762"/>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par>
                          <p:cTn id="8" fill="hold">
                            <p:stCondLst>
                              <p:cond delay="500"/>
                            </p:stCondLst>
                            <p:childTnLst>
                              <p:par>
                                <p:cTn id="9" presetID="16" presetClass="entr" presetSubtype="26" fill="hold" grpId="0" nodeType="afterEffect">
                                  <p:stCondLst>
                                    <p:cond delay="0"/>
                                  </p:stCondLst>
                                  <p:childTnLst>
                                    <p:set>
                                      <p:cBhvr>
                                        <p:cTn id="10" dur="1" fill="hold">
                                          <p:stCondLst>
                                            <p:cond delay="0"/>
                                          </p:stCondLst>
                                        </p:cTn>
                                        <p:tgtEl>
                                          <p:spTgt spid="32772"/>
                                        </p:tgtEl>
                                        <p:attrNameLst>
                                          <p:attrName>style.visibility</p:attrName>
                                        </p:attrNameLst>
                                      </p:cBhvr>
                                      <p:to>
                                        <p:strVal val="visible"/>
                                      </p:to>
                                    </p:set>
                                    <p:animEffect transition="in" filter="barn(inHorizontal)">
                                      <p:cBhvr>
                                        <p:cTn id="11" dur="500"/>
                                        <p:tgtEl>
                                          <p:spTgt spid="32772"/>
                                        </p:tgtEl>
                                      </p:cBhvr>
                                    </p:animEffect>
                                  </p:childTnLst>
                                </p:cTn>
                              </p:par>
                              <p:par>
                                <p:cTn id="12" presetID="16" presetClass="entr" presetSubtype="26" fill="hold" nodeType="withEffect">
                                  <p:stCondLst>
                                    <p:cond delay="0"/>
                                  </p:stCondLst>
                                  <p:childTnLst>
                                    <p:set>
                                      <p:cBhvr>
                                        <p:cTn id="13" dur="1" fill="hold">
                                          <p:stCondLst>
                                            <p:cond delay="0"/>
                                          </p:stCondLst>
                                        </p:cTn>
                                        <p:tgtEl>
                                          <p:spTgt spid="32773"/>
                                        </p:tgtEl>
                                        <p:attrNameLst>
                                          <p:attrName>style.visibility</p:attrName>
                                        </p:attrNameLst>
                                      </p:cBhvr>
                                      <p:to>
                                        <p:strVal val="visible"/>
                                      </p:to>
                                    </p:set>
                                    <p:animEffect transition="in" filter="barn(inHorizontal)">
                                      <p:cBhvr>
                                        <p:cTn id="14" dur="500"/>
                                        <p:tgtEl>
                                          <p:spTgt spid="3277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6" fill="hold" nodeType="clickEffect">
                                  <p:stCondLst>
                                    <p:cond delay="0"/>
                                  </p:stCondLst>
                                  <p:childTnLst>
                                    <p:set>
                                      <p:cBhvr>
                                        <p:cTn id="18" dur="1" fill="hold">
                                          <p:stCondLst>
                                            <p:cond delay="0"/>
                                          </p:stCondLst>
                                        </p:cTn>
                                        <p:tgtEl>
                                          <p:spTgt spid="32775"/>
                                        </p:tgtEl>
                                        <p:attrNameLst>
                                          <p:attrName>style.visibility</p:attrName>
                                        </p:attrNameLst>
                                      </p:cBhvr>
                                      <p:to>
                                        <p:strVal val="visible"/>
                                      </p:to>
                                    </p:set>
                                    <p:animEffect transition="in" filter="barn(inHorizontal)">
                                      <p:cBhvr>
                                        <p:cTn id="19" dur="500"/>
                                        <p:tgtEl>
                                          <p:spTgt spid="32775"/>
                                        </p:tgtEl>
                                      </p:cBhvr>
                                    </p:animEffect>
                                  </p:childTnLst>
                                </p:cTn>
                              </p:par>
                              <p:par>
                                <p:cTn id="20" presetID="16" presetClass="entr" presetSubtype="26" fill="hold" grpId="0" nodeType="withEffect">
                                  <p:stCondLst>
                                    <p:cond delay="0"/>
                                  </p:stCondLst>
                                  <p:childTnLst>
                                    <p:set>
                                      <p:cBhvr>
                                        <p:cTn id="21" dur="1" fill="hold">
                                          <p:stCondLst>
                                            <p:cond delay="0"/>
                                          </p:stCondLst>
                                        </p:cTn>
                                        <p:tgtEl>
                                          <p:spTgt spid="32774"/>
                                        </p:tgtEl>
                                        <p:attrNameLst>
                                          <p:attrName>style.visibility</p:attrName>
                                        </p:attrNameLst>
                                      </p:cBhvr>
                                      <p:to>
                                        <p:strVal val="visible"/>
                                      </p:to>
                                    </p:set>
                                    <p:animEffect transition="in" filter="barn(inHorizontal)">
                                      <p:cBhvr>
                                        <p:cTn id="22" dur="500"/>
                                        <p:tgtEl>
                                          <p:spTgt spid="327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2" grpId="0"/>
      <p:bldP spid="3277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902" name="Picture 6" descr="http://www.physicsclassroom.com/Class/1DKin/U1L4a3.gif"/>
          <p:cNvPicPr>
            <a:picLocks noChangeAspect="1" noChangeArrowheads="1"/>
          </p:cNvPicPr>
          <p:nvPr/>
        </p:nvPicPr>
        <p:blipFill>
          <a:blip r:embed="rId3" cstate="print"/>
          <a:srcRect/>
          <a:stretch>
            <a:fillRect/>
          </a:stretch>
        </p:blipFill>
        <p:spPr bwMode="auto">
          <a:xfrm>
            <a:off x="4652392" y="4767943"/>
            <a:ext cx="4292911" cy="1921307"/>
          </a:xfrm>
          <a:prstGeom prst="rect">
            <a:avLst/>
          </a:prstGeom>
          <a:noFill/>
        </p:spPr>
      </p:pic>
      <p:sp>
        <p:nvSpPr>
          <p:cNvPr id="2" name="Title 3"/>
          <p:cNvSpPr txBox="1">
            <a:spLocks/>
          </p:cNvSpPr>
          <p:nvPr/>
        </p:nvSpPr>
        <p:spPr>
          <a:xfrm>
            <a:off x="397824" y="274638"/>
            <a:ext cx="8229600" cy="487362"/>
          </a:xfrm>
          <a:prstGeom prst="rect">
            <a:avLst/>
          </a:prstGeom>
        </p:spPr>
        <p:txBody>
          <a:bodyPr>
            <a:normAutofit/>
          </a:bodyPr>
          <a:lstStyle/>
          <a:p>
            <a:pPr lvl="0">
              <a:spcBef>
                <a:spcPct val="0"/>
              </a:spcBef>
              <a:defRPr/>
            </a:pPr>
            <a:r>
              <a:rPr lang="en-US" sz="2000" dirty="0" smtClean="0">
                <a:solidFill>
                  <a:srgbClr val="00B050"/>
                </a:solidFill>
              </a:rPr>
              <a:t>2.3 Acceleration</a:t>
            </a:r>
            <a:endParaRPr lang="en-US" sz="2000" dirty="0">
              <a:solidFill>
                <a:srgbClr val="00B050"/>
              </a:solidFill>
            </a:endParaRPr>
          </a:p>
        </p:txBody>
      </p:sp>
      <p:sp>
        <p:nvSpPr>
          <p:cNvPr id="3" name="TextBox 2"/>
          <p:cNvSpPr txBox="1"/>
          <p:nvPr/>
        </p:nvSpPr>
        <p:spPr>
          <a:xfrm>
            <a:off x="533400" y="838200"/>
            <a:ext cx="8382000" cy="369332"/>
          </a:xfrm>
          <a:prstGeom prst="rect">
            <a:avLst/>
          </a:prstGeom>
          <a:noFill/>
        </p:spPr>
        <p:txBody>
          <a:bodyPr wrap="square" rtlCol="0">
            <a:spAutoFit/>
          </a:bodyPr>
          <a:lstStyle/>
          <a:p>
            <a:endParaRPr lang="en-US"/>
          </a:p>
        </p:txBody>
      </p:sp>
      <p:sp>
        <p:nvSpPr>
          <p:cNvPr id="11" name="Explosion 1 10"/>
          <p:cNvSpPr/>
          <p:nvPr/>
        </p:nvSpPr>
        <p:spPr>
          <a:xfrm>
            <a:off x="174172" y="4082143"/>
            <a:ext cx="5127171" cy="2775857"/>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355270" y="797627"/>
            <a:ext cx="3029197" cy="400110"/>
          </a:xfrm>
          <a:prstGeom prst="rect">
            <a:avLst/>
          </a:prstGeom>
          <a:noFill/>
        </p:spPr>
        <p:txBody>
          <a:bodyPr wrap="square" rtlCol="0">
            <a:spAutoFit/>
          </a:bodyPr>
          <a:lstStyle/>
          <a:p>
            <a:r>
              <a:rPr lang="en-US" sz="2000" b="1" i="1" dirty="0" smtClean="0"/>
              <a:t>Velocity vs. Time Graphs</a:t>
            </a:r>
            <a:endParaRPr lang="en-US" sz="2000" b="1" dirty="0" smtClean="0"/>
          </a:p>
        </p:txBody>
      </p:sp>
      <p:graphicFrame>
        <p:nvGraphicFramePr>
          <p:cNvPr id="13" name="Table 12"/>
          <p:cNvGraphicFramePr>
            <a:graphicFrameLocks noGrp="1"/>
          </p:cNvGraphicFramePr>
          <p:nvPr/>
        </p:nvGraphicFramePr>
        <p:xfrm>
          <a:off x="1518476" y="3271173"/>
          <a:ext cx="6096000" cy="1005840"/>
        </p:xfrm>
        <a:graphic>
          <a:graphicData uri="http://schemas.openxmlformats.org/drawingml/2006/table">
            <a:tbl>
              <a:tblPr/>
              <a:tblGrid>
                <a:gridCol w="3048000"/>
                <a:gridCol w="3048000"/>
              </a:tblGrid>
              <a:tr h="595787">
                <a:tc>
                  <a:txBody>
                    <a:bodyPr/>
                    <a:lstStyle/>
                    <a:p>
                      <a:pPr algn="ctr"/>
                      <a:r>
                        <a:rPr lang="en-US" dirty="0"/>
                        <a:t>Positive Velocity</a:t>
                      </a:r>
                      <a:br>
                        <a:rPr lang="en-US" dirty="0"/>
                      </a:br>
                      <a:r>
                        <a:rPr lang="en-US" dirty="0"/>
                        <a:t>Zero Acceleration</a:t>
                      </a:r>
                    </a:p>
                  </a:txBody>
                  <a:tcPr anchor="ctr">
                    <a:lnL>
                      <a:noFill/>
                    </a:lnL>
                    <a:lnR>
                      <a:noFill/>
                    </a:lnR>
                    <a:lnT>
                      <a:noFill/>
                    </a:lnT>
                    <a:lnB>
                      <a:noFill/>
                    </a:lnB>
                  </a:tcPr>
                </a:tc>
                <a:tc>
                  <a:txBody>
                    <a:bodyPr/>
                    <a:lstStyle/>
                    <a:p>
                      <a:pPr algn="ctr"/>
                      <a:r>
                        <a:rPr lang="en-US"/>
                        <a:t>Positive Velocity</a:t>
                      </a:r>
                      <a:br>
                        <a:rPr lang="en-US"/>
                      </a:br>
                      <a:r>
                        <a:rPr lang="en-US"/>
                        <a:t>Positive Acceleration</a:t>
                      </a:r>
                    </a:p>
                  </a:txBody>
                  <a:tcPr anchor="ctr">
                    <a:lnL>
                      <a:noFill/>
                    </a:lnL>
                    <a:lnR>
                      <a:noFill/>
                    </a:lnR>
                    <a:lnT>
                      <a:noFill/>
                    </a:lnT>
                    <a:lnB>
                      <a:noFill/>
                    </a:lnB>
                  </a:tcPr>
                </a:tc>
              </a:tr>
              <a:tr h="340450">
                <a:tc>
                  <a:txBody>
                    <a:bodyPr/>
                    <a:lstStyle/>
                    <a:p>
                      <a:pPr algn="ctr"/>
                      <a:endParaRPr lang="en-US" dirty="0"/>
                    </a:p>
                  </a:txBody>
                  <a:tcPr anchor="ctr">
                    <a:lnL>
                      <a:noFill/>
                    </a:lnL>
                    <a:lnR>
                      <a:noFill/>
                    </a:lnR>
                    <a:lnT>
                      <a:noFill/>
                    </a:lnT>
                    <a:lnB>
                      <a:noFill/>
                    </a:lnB>
                  </a:tcPr>
                </a:tc>
                <a:tc>
                  <a:txBody>
                    <a:bodyPr/>
                    <a:lstStyle/>
                    <a:p>
                      <a:pPr algn="ctr"/>
                      <a:endParaRPr lang="en-US" dirty="0"/>
                    </a:p>
                  </a:txBody>
                  <a:tcPr anchor="ctr">
                    <a:lnL>
                      <a:noFill/>
                    </a:lnL>
                    <a:lnR>
                      <a:noFill/>
                    </a:lnR>
                    <a:lnT>
                      <a:noFill/>
                    </a:lnT>
                    <a:lnB>
                      <a:noFill/>
                    </a:lnB>
                  </a:tcPr>
                </a:tc>
              </a:tr>
            </a:tbl>
          </a:graphicData>
        </a:graphic>
      </p:graphicFrame>
      <p:pic>
        <p:nvPicPr>
          <p:cNvPr id="80897" name="Picture 1" descr="http://www.physicsclassroom.com/Class/1DKin/U1L4a4.gif"/>
          <p:cNvPicPr>
            <a:picLocks noChangeAspect="1" noChangeArrowheads="1"/>
          </p:cNvPicPr>
          <p:nvPr/>
        </p:nvPicPr>
        <p:blipFill>
          <a:blip r:embed="rId4" cstate="print"/>
          <a:srcRect/>
          <a:stretch>
            <a:fillRect/>
          </a:stretch>
        </p:blipFill>
        <p:spPr bwMode="auto">
          <a:xfrm>
            <a:off x="1419368" y="1321236"/>
            <a:ext cx="2565779" cy="1981949"/>
          </a:xfrm>
          <a:prstGeom prst="rect">
            <a:avLst/>
          </a:prstGeom>
          <a:noFill/>
        </p:spPr>
      </p:pic>
      <p:pic>
        <p:nvPicPr>
          <p:cNvPr id="80898" name="Picture 2" descr="http://www.physicsclassroom.com/Class/1DKin/U1L4a5.gif"/>
          <p:cNvPicPr>
            <a:picLocks noChangeAspect="1" noChangeArrowheads="1"/>
          </p:cNvPicPr>
          <p:nvPr/>
        </p:nvPicPr>
        <p:blipFill>
          <a:blip r:embed="rId5" cstate="print"/>
          <a:srcRect/>
          <a:stretch>
            <a:fillRect/>
          </a:stretch>
        </p:blipFill>
        <p:spPr bwMode="auto">
          <a:xfrm>
            <a:off x="4831307" y="1320581"/>
            <a:ext cx="2442950" cy="1887069"/>
          </a:xfrm>
          <a:prstGeom prst="rect">
            <a:avLst/>
          </a:prstGeom>
          <a:noFill/>
        </p:spPr>
      </p:pic>
      <p:sp>
        <p:nvSpPr>
          <p:cNvPr id="9" name="TextBox 8"/>
          <p:cNvSpPr txBox="1"/>
          <p:nvPr/>
        </p:nvSpPr>
        <p:spPr>
          <a:xfrm>
            <a:off x="1240972" y="4844142"/>
            <a:ext cx="3341914" cy="923330"/>
          </a:xfrm>
          <a:prstGeom prst="rect">
            <a:avLst/>
          </a:prstGeom>
          <a:noFill/>
        </p:spPr>
        <p:txBody>
          <a:bodyPr wrap="square" rtlCol="0">
            <a:spAutoFit/>
          </a:bodyPr>
          <a:lstStyle/>
          <a:p>
            <a:r>
              <a:rPr lang="en-US" i="1" dirty="0" smtClean="0"/>
              <a:t>The area under the curve on a velocity vs. time graph represents displacement.</a:t>
            </a:r>
            <a:endParaRPr lang="en-US" i="1"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Learning Objectives for Chapter 2</a:t>
            </a:r>
            <a:endParaRPr lang="en-US" dirty="0"/>
          </a:p>
        </p:txBody>
      </p:sp>
      <p:sp>
        <p:nvSpPr>
          <p:cNvPr id="3" name="Content Placeholder 2"/>
          <p:cNvSpPr>
            <a:spLocks noGrp="1"/>
          </p:cNvSpPr>
          <p:nvPr>
            <p:ph idx="1"/>
          </p:nvPr>
        </p:nvSpPr>
        <p:spPr>
          <a:xfrm>
            <a:off x="445325" y="1091539"/>
            <a:ext cx="8318665" cy="3777343"/>
          </a:xfrm>
        </p:spPr>
        <p:txBody>
          <a:bodyPr>
            <a:noAutofit/>
          </a:bodyPr>
          <a:lstStyle/>
          <a:p>
            <a:r>
              <a:rPr lang="en-US" sz="2000" dirty="0" smtClean="0">
                <a:cs typeface="Arial" pitchFamily="34" charset="0"/>
              </a:rPr>
              <a:t>Students will understand the general relationships among position, velocity, and acceleration for the motion of a particle along a straight line so that given a graph of one of the kinematics quantities, position, velocity, or acceleration, as a function of time, they can:</a:t>
            </a:r>
          </a:p>
          <a:p>
            <a:pPr lvl="1"/>
            <a:r>
              <a:rPr lang="en-US" sz="2000" dirty="0" smtClean="0">
                <a:cs typeface="Arial" pitchFamily="34" charset="0"/>
              </a:rPr>
              <a:t>recognize in what time intervals the other two are positive, negative, or zero.</a:t>
            </a:r>
          </a:p>
          <a:p>
            <a:pPr lvl="1"/>
            <a:r>
              <a:rPr lang="en-US" sz="2000" dirty="0" smtClean="0">
                <a:cs typeface="Arial" pitchFamily="34" charset="0"/>
              </a:rPr>
              <a:t>identify or sketch a graph of each as a function of time.</a:t>
            </a:r>
          </a:p>
          <a:p>
            <a:pPr>
              <a:buNone/>
            </a:pPr>
            <a:endParaRPr lang="en-US" sz="2000" dirty="0" smtClean="0">
              <a:cs typeface="Arial" pitchFamily="34" charset="0"/>
            </a:endParaRPr>
          </a:p>
          <a:p>
            <a:r>
              <a:rPr lang="en-US" sz="2000" dirty="0" smtClean="0">
                <a:cs typeface="Arial" pitchFamily="34" charset="0"/>
              </a:rPr>
              <a:t>Students will understand the special case of motion with</a:t>
            </a:r>
            <a:r>
              <a:rPr lang="en-US" sz="2000" dirty="0" smtClean="0">
                <a:latin typeface="+mj-lt"/>
                <a:cs typeface="Arial" pitchFamily="34" charset="0"/>
              </a:rPr>
              <a:t> constant acceleration so they can:</a:t>
            </a:r>
          </a:p>
          <a:p>
            <a:pPr lvl="1"/>
            <a:r>
              <a:rPr lang="en-US" sz="2000" dirty="0" smtClean="0">
                <a:latin typeface="+mj-lt"/>
                <a:cs typeface="Arial" pitchFamily="34" charset="0"/>
              </a:rPr>
              <a:t>write down expressions for velocity and position as functions of time.</a:t>
            </a:r>
          </a:p>
          <a:p>
            <a:pPr lvl="1"/>
            <a:r>
              <a:rPr lang="en-US" sz="2000" dirty="0" smtClean="0">
                <a:latin typeface="+mj-lt"/>
                <a:cs typeface="Arial" pitchFamily="34" charset="0"/>
              </a:rPr>
              <a:t>identify or sketch graphs of these quantities.</a:t>
            </a:r>
            <a:endParaRPr lang="en-US" sz="2000" dirty="0" smtClean="0">
              <a:cs typeface="Arial" pitchFamily="34" charset="0"/>
            </a:endParaRPr>
          </a:p>
        </p:txBody>
      </p:sp>
      <p:pic>
        <p:nvPicPr>
          <p:cNvPr id="4" name="Picture 2"/>
          <p:cNvPicPr>
            <a:picLocks noChangeAspect="1" noChangeArrowheads="1"/>
          </p:cNvPicPr>
          <p:nvPr/>
        </p:nvPicPr>
        <p:blipFill>
          <a:blip r:embed="rId3" cstate="print"/>
          <a:srcRect/>
          <a:stretch>
            <a:fillRect/>
          </a:stretch>
        </p:blipFill>
        <p:spPr bwMode="auto">
          <a:xfrm>
            <a:off x="3556660" y="5438899"/>
            <a:ext cx="1633017" cy="1258784"/>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left)">
                                      <p:cBhvr>
                                        <p:cTn id="14" dur="500"/>
                                        <p:tgtEl>
                                          <p:spTgt spid="3">
                                            <p:txEl>
                                              <p:pRg st="0" end="0"/>
                                            </p:txEl>
                                          </p:spTgt>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ipe(left)">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wipe(left)">
                                      <p:cBhvr>
                                        <p:cTn id="25" dur="500"/>
                                        <p:tgtEl>
                                          <p:spTgt spid="3">
                                            <p:txEl>
                                              <p:pRg st="4" end="4"/>
                                            </p:tx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wipe(left)">
                                      <p:cBhvr>
                                        <p:cTn id="28" dur="500"/>
                                        <p:tgtEl>
                                          <p:spTgt spid="3">
                                            <p:txEl>
                                              <p:pRg st="5" end="5"/>
                                            </p:tx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wipe(left)">
                                      <p:cBhvr>
                                        <p:cTn id="3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88129" y="986894"/>
            <a:ext cx="8158348" cy="2648198"/>
            <a:chOff x="570016" y="3811980"/>
            <a:chExt cx="8158348" cy="2648198"/>
          </a:xfrm>
        </p:grpSpPr>
        <p:sp>
          <p:nvSpPr>
            <p:cNvPr id="3" name="Rectangle 2"/>
            <p:cNvSpPr/>
            <p:nvPr/>
          </p:nvSpPr>
          <p:spPr>
            <a:xfrm>
              <a:off x="570016" y="3811980"/>
              <a:ext cx="8158348" cy="2648198"/>
            </a:xfrm>
            <a:prstGeom prst="rect">
              <a:avLst/>
            </a:prstGeom>
            <a:solidFill>
              <a:schemeClr val="accent1">
                <a:alpha val="8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9"/>
            <p:cNvGrpSpPr/>
            <p:nvPr/>
          </p:nvGrpSpPr>
          <p:grpSpPr>
            <a:xfrm>
              <a:off x="1777975" y="4215741"/>
              <a:ext cx="4970240" cy="2232562"/>
              <a:chOff x="1777975" y="4215741"/>
              <a:chExt cx="4970240" cy="2232562"/>
            </a:xfrm>
          </p:grpSpPr>
          <p:cxnSp>
            <p:nvCxnSpPr>
              <p:cNvPr id="5" name="Straight Connector 4"/>
              <p:cNvCxnSpPr/>
              <p:nvPr/>
            </p:nvCxnSpPr>
            <p:spPr>
              <a:xfrm rot="16200000" flipH="1">
                <a:off x="3587470" y="5326084"/>
                <a:ext cx="2232562" cy="11875"/>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5973288" y="4393871"/>
                <a:ext cx="774204" cy="449"/>
              </a:xfrm>
              <a:prstGeom prst="straightConnector1">
                <a:avLst/>
              </a:prstGeom>
              <a:ln w="19050">
                <a:solidFill>
                  <a:schemeClr val="accent4"/>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5974011" y="4684948"/>
                <a:ext cx="774204" cy="449"/>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10800000">
                <a:off x="5970412" y="5598694"/>
                <a:ext cx="774204" cy="449"/>
              </a:xfrm>
              <a:prstGeom prst="straightConnector1">
                <a:avLst/>
              </a:prstGeom>
              <a:ln w="19050">
                <a:solidFill>
                  <a:schemeClr val="accent4"/>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5971135" y="5889771"/>
                <a:ext cx="774204" cy="449"/>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1777975" y="4416875"/>
                <a:ext cx="774204" cy="449"/>
              </a:xfrm>
              <a:prstGeom prst="straightConnector1">
                <a:avLst/>
              </a:prstGeom>
              <a:ln w="19050">
                <a:solidFill>
                  <a:schemeClr val="accent4"/>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10800000">
                <a:off x="1795951" y="4699325"/>
                <a:ext cx="774204" cy="449"/>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10800000">
                <a:off x="1887966" y="5886895"/>
                <a:ext cx="774204" cy="449"/>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10800000">
                <a:off x="1878616" y="5569940"/>
                <a:ext cx="774204" cy="449"/>
              </a:xfrm>
              <a:prstGeom prst="straightConnector1">
                <a:avLst/>
              </a:prstGeom>
              <a:ln w="19050">
                <a:solidFill>
                  <a:schemeClr val="accent4"/>
                </a:solidFill>
                <a:tailEnd type="arrow"/>
              </a:ln>
            </p:spPr>
            <p:style>
              <a:lnRef idx="1">
                <a:schemeClr val="accent1"/>
              </a:lnRef>
              <a:fillRef idx="0">
                <a:schemeClr val="accent1"/>
              </a:fillRef>
              <a:effectRef idx="0">
                <a:schemeClr val="accent1"/>
              </a:effectRef>
              <a:fontRef idx="minor">
                <a:schemeClr val="tx1"/>
              </a:fontRef>
            </p:style>
          </p:cxnSp>
        </p:grpSp>
      </p:grpSp>
      <p:graphicFrame>
        <p:nvGraphicFramePr>
          <p:cNvPr id="14" name="Table 13"/>
          <p:cNvGraphicFramePr>
            <a:graphicFrameLocks noGrp="1"/>
          </p:cNvGraphicFramePr>
          <p:nvPr/>
        </p:nvGraphicFramePr>
        <p:xfrm>
          <a:off x="542188" y="1464228"/>
          <a:ext cx="8134598" cy="2103120"/>
        </p:xfrm>
        <a:graphic>
          <a:graphicData uri="http://schemas.openxmlformats.org/drawingml/2006/table">
            <a:tbl>
              <a:tblPr firstRow="1" bandRow="1">
                <a:tableStyleId>{2D5ABB26-0587-4C30-8999-92F81FD0307C}</a:tableStyleId>
              </a:tblPr>
              <a:tblGrid>
                <a:gridCol w="4067299"/>
                <a:gridCol w="4067299"/>
              </a:tblGrid>
              <a:tr h="896587">
                <a:tc>
                  <a:txBody>
                    <a:bodyPr/>
                    <a:lstStyle/>
                    <a:p>
                      <a:r>
                        <a:rPr lang="en-US" i="1" dirty="0" smtClean="0"/>
                        <a:t>a</a:t>
                      </a:r>
                      <a:r>
                        <a:rPr lang="en-US" baseline="0" dirty="0" smtClean="0"/>
                        <a:t> positive </a:t>
                      </a:r>
                    </a:p>
                    <a:p>
                      <a:r>
                        <a:rPr lang="en-US" baseline="0" dirty="0" smtClean="0"/>
                        <a:t>v negative</a:t>
                      </a:r>
                    </a:p>
                    <a:p>
                      <a:r>
                        <a:rPr lang="en-US" i="1" baseline="0" dirty="0" smtClean="0"/>
                        <a:t>Result: slower in the -x direction</a:t>
                      </a:r>
                      <a:endParaRPr lang="en-US" i="1" dirty="0" smtClean="0"/>
                    </a:p>
                    <a:p>
                      <a:endParaRPr lang="en-US" dirty="0"/>
                    </a:p>
                  </a:txBody>
                  <a:tcPr/>
                </a:tc>
                <a:tc>
                  <a:txBody>
                    <a:bodyPr/>
                    <a:lstStyle/>
                    <a:p>
                      <a:r>
                        <a:rPr lang="en-US" i="1" smtClean="0"/>
                        <a:t>a</a:t>
                      </a:r>
                      <a:r>
                        <a:rPr lang="en-US" baseline="0" smtClean="0"/>
                        <a:t> positive </a:t>
                      </a:r>
                    </a:p>
                    <a:p>
                      <a:r>
                        <a:rPr lang="en-US" baseline="0" smtClean="0"/>
                        <a:t>v positive</a:t>
                      </a:r>
                    </a:p>
                    <a:p>
                      <a:r>
                        <a:rPr lang="en-US" i="1" baseline="0" smtClean="0"/>
                        <a:t>Result: faster in the +x direction</a:t>
                      </a:r>
                      <a:endParaRPr lang="en-US" i="1" dirty="0"/>
                    </a:p>
                  </a:txBody>
                  <a:tcPr/>
                </a:tc>
              </a:tr>
              <a:tr h="896587">
                <a:tc>
                  <a:txBody>
                    <a:bodyPr/>
                    <a:lstStyle/>
                    <a:p>
                      <a:r>
                        <a:rPr lang="en-US" i="1" dirty="0" smtClean="0"/>
                        <a:t>a</a:t>
                      </a:r>
                      <a:r>
                        <a:rPr lang="en-US" baseline="0" dirty="0" smtClean="0"/>
                        <a:t> negative</a:t>
                      </a:r>
                    </a:p>
                    <a:p>
                      <a:r>
                        <a:rPr lang="en-US" baseline="0" dirty="0" smtClean="0"/>
                        <a:t>v negative</a:t>
                      </a:r>
                    </a:p>
                    <a:p>
                      <a:r>
                        <a:rPr lang="en-US" i="1" baseline="0" dirty="0" smtClean="0"/>
                        <a:t>Result: faster in the -x direction</a:t>
                      </a:r>
                      <a:endParaRPr lang="en-US" i="1" dirty="0" smtClean="0"/>
                    </a:p>
                  </a:txBody>
                  <a:tcPr/>
                </a:tc>
                <a:tc>
                  <a:txBody>
                    <a:bodyPr/>
                    <a:lstStyle/>
                    <a:p>
                      <a:r>
                        <a:rPr lang="en-US" i="1" dirty="0" smtClean="0"/>
                        <a:t>a</a:t>
                      </a:r>
                      <a:r>
                        <a:rPr lang="en-US" baseline="0" dirty="0" smtClean="0"/>
                        <a:t> negative</a:t>
                      </a:r>
                    </a:p>
                    <a:p>
                      <a:r>
                        <a:rPr lang="en-US" baseline="0" dirty="0" smtClean="0"/>
                        <a:t>v positive</a:t>
                      </a:r>
                    </a:p>
                    <a:p>
                      <a:r>
                        <a:rPr lang="en-US" i="1" baseline="0" dirty="0" smtClean="0"/>
                        <a:t>Result: slower in the +x direction</a:t>
                      </a:r>
                      <a:endParaRPr lang="en-US" i="1" dirty="0" smtClean="0"/>
                    </a:p>
                  </a:txBody>
                  <a:tcPr/>
                </a:tc>
              </a:tr>
            </a:tbl>
          </a:graphicData>
        </a:graphic>
      </p:graphicFrame>
      <p:cxnSp>
        <p:nvCxnSpPr>
          <p:cNvPr id="15" name="Straight Connector 14"/>
          <p:cNvCxnSpPr/>
          <p:nvPr/>
        </p:nvCxnSpPr>
        <p:spPr>
          <a:xfrm rot="10800000" flipH="1">
            <a:off x="472710" y="2495680"/>
            <a:ext cx="81583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flipH="1">
            <a:off x="508129" y="1408260"/>
            <a:ext cx="81583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086644" y="1223534"/>
            <a:ext cx="178566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941696" y="1241946"/>
            <a:ext cx="137842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600500" y="1031375"/>
            <a:ext cx="8352431" cy="369332"/>
          </a:xfrm>
          <a:prstGeom prst="rect">
            <a:avLst/>
          </a:prstGeom>
        </p:spPr>
        <p:txBody>
          <a:bodyPr wrap="square">
            <a:spAutoFit/>
          </a:bodyPr>
          <a:lstStyle/>
          <a:p>
            <a:r>
              <a:rPr lang="en-US" dirty="0" smtClean="0">
                <a:latin typeface="Arial"/>
                <a:cs typeface="Arial"/>
              </a:rPr>
              <a:t>-x	                </a:t>
            </a:r>
            <a:r>
              <a:rPr lang="en-US" i="1" dirty="0" smtClean="0">
                <a:latin typeface="Arial"/>
                <a:cs typeface="Arial"/>
              </a:rPr>
              <a:t>Signs of Velocity and Acceleration 	               	+x</a:t>
            </a:r>
          </a:p>
        </p:txBody>
      </p:sp>
      <p:sp>
        <p:nvSpPr>
          <p:cNvPr id="20" name="Title 3"/>
          <p:cNvSpPr txBox="1">
            <a:spLocks/>
          </p:cNvSpPr>
          <p:nvPr/>
        </p:nvSpPr>
        <p:spPr>
          <a:xfrm>
            <a:off x="457200" y="274638"/>
            <a:ext cx="8229600" cy="487362"/>
          </a:xfrm>
          <a:prstGeom prst="rect">
            <a:avLst/>
          </a:prstGeom>
        </p:spPr>
        <p:txBody>
          <a:bodyPr>
            <a:normAutofit/>
          </a:bodyPr>
          <a:lstStyle/>
          <a:p>
            <a:pPr lvl="0">
              <a:spcBef>
                <a:spcPct val="0"/>
              </a:spcBef>
              <a:defRPr/>
            </a:pPr>
            <a:r>
              <a:rPr lang="en-US" sz="2000" dirty="0" smtClean="0">
                <a:solidFill>
                  <a:srgbClr val="00B050"/>
                </a:solidFill>
              </a:rPr>
              <a:t>2.3 Acceleration</a:t>
            </a:r>
            <a:endParaRPr lang="en-US" sz="2000" dirty="0">
              <a:solidFill>
                <a:srgbClr val="00B050"/>
              </a:solidFill>
            </a:endParaRPr>
          </a:p>
        </p:txBody>
      </p:sp>
      <p:sp>
        <p:nvSpPr>
          <p:cNvPr id="24" name="TextBox 23"/>
          <p:cNvSpPr txBox="1"/>
          <p:nvPr/>
        </p:nvSpPr>
        <p:spPr>
          <a:xfrm>
            <a:off x="5650601" y="374546"/>
            <a:ext cx="3029197" cy="400110"/>
          </a:xfrm>
          <a:prstGeom prst="rect">
            <a:avLst/>
          </a:prstGeom>
          <a:noFill/>
        </p:spPr>
        <p:txBody>
          <a:bodyPr wrap="square" rtlCol="0">
            <a:spAutoFit/>
          </a:bodyPr>
          <a:lstStyle/>
          <a:p>
            <a:r>
              <a:rPr lang="en-US" sz="2000" b="1" i="1" dirty="0" smtClean="0"/>
              <a:t>Velocity vs. Time Graphs</a:t>
            </a:r>
            <a:endParaRPr lang="en-US" sz="2000" b="1" dirty="0" smtClean="0"/>
          </a:p>
        </p:txBody>
      </p:sp>
      <p:pic>
        <p:nvPicPr>
          <p:cNvPr id="22" name="Picture 7" descr="http://www.physicsclassroom.com/Class/1DKin/U1L4a6.gif"/>
          <p:cNvPicPr>
            <a:picLocks noChangeAspect="1" noChangeArrowheads="1"/>
          </p:cNvPicPr>
          <p:nvPr/>
        </p:nvPicPr>
        <p:blipFill>
          <a:blip r:embed="rId3" cstate="print"/>
          <a:srcRect/>
          <a:stretch>
            <a:fillRect/>
          </a:stretch>
        </p:blipFill>
        <p:spPr bwMode="auto">
          <a:xfrm>
            <a:off x="1869743" y="4051810"/>
            <a:ext cx="5090613" cy="2258242"/>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blinds(horizontal)">
                                      <p:cBhvr>
                                        <p:cTn id="7"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397824" y="274638"/>
            <a:ext cx="8229600" cy="487362"/>
          </a:xfrm>
          <a:prstGeom prst="rect">
            <a:avLst/>
          </a:prstGeom>
        </p:spPr>
        <p:txBody>
          <a:bodyPr>
            <a:normAutofit/>
          </a:bodyPr>
          <a:lstStyle/>
          <a:p>
            <a:pPr lvl="0">
              <a:spcBef>
                <a:spcPct val="0"/>
              </a:spcBef>
              <a:defRPr/>
            </a:pPr>
            <a:r>
              <a:rPr lang="en-US" sz="2000" dirty="0" smtClean="0">
                <a:solidFill>
                  <a:srgbClr val="00B050"/>
                </a:solidFill>
              </a:rPr>
              <a:t>2.3 Acceleration</a:t>
            </a:r>
            <a:endParaRPr lang="en-US" sz="2000" dirty="0">
              <a:solidFill>
                <a:srgbClr val="00B050"/>
              </a:solidFill>
            </a:endParaRPr>
          </a:p>
        </p:txBody>
      </p:sp>
      <p:sp>
        <p:nvSpPr>
          <p:cNvPr id="3" name="TextBox 2"/>
          <p:cNvSpPr txBox="1"/>
          <p:nvPr/>
        </p:nvSpPr>
        <p:spPr>
          <a:xfrm>
            <a:off x="533400" y="838200"/>
            <a:ext cx="8382000" cy="369332"/>
          </a:xfrm>
          <a:prstGeom prst="rect">
            <a:avLst/>
          </a:prstGeom>
          <a:noFill/>
        </p:spPr>
        <p:txBody>
          <a:bodyPr wrap="square" rtlCol="0">
            <a:spAutoFit/>
          </a:bodyPr>
          <a:lstStyle/>
          <a:p>
            <a:endParaRPr lang="en-US"/>
          </a:p>
        </p:txBody>
      </p:sp>
      <p:sp>
        <p:nvSpPr>
          <p:cNvPr id="18" name="TextBox 17"/>
          <p:cNvSpPr txBox="1"/>
          <p:nvPr/>
        </p:nvSpPr>
        <p:spPr>
          <a:xfrm>
            <a:off x="355270" y="797627"/>
            <a:ext cx="3029197" cy="400110"/>
          </a:xfrm>
          <a:prstGeom prst="rect">
            <a:avLst/>
          </a:prstGeom>
          <a:noFill/>
        </p:spPr>
        <p:txBody>
          <a:bodyPr wrap="square" rtlCol="0">
            <a:spAutoFit/>
          </a:bodyPr>
          <a:lstStyle/>
          <a:p>
            <a:r>
              <a:rPr lang="en-US" sz="2000" b="1" i="1" dirty="0" smtClean="0"/>
              <a:t>Velocity vs. Time Graphs</a:t>
            </a:r>
            <a:endParaRPr lang="en-US" sz="2000" b="1" dirty="0" smtClean="0"/>
          </a:p>
        </p:txBody>
      </p:sp>
      <p:pic>
        <p:nvPicPr>
          <p:cNvPr id="82949" name="Picture 5" descr="http://www.physicsclassroom.com/Class/1DKin/U1L4a7.gif"/>
          <p:cNvPicPr>
            <a:picLocks noChangeAspect="1" noChangeArrowheads="1"/>
          </p:cNvPicPr>
          <p:nvPr/>
        </p:nvPicPr>
        <p:blipFill>
          <a:blip r:embed="rId3" cstate="print"/>
          <a:srcRect/>
          <a:stretch>
            <a:fillRect/>
          </a:stretch>
        </p:blipFill>
        <p:spPr bwMode="auto">
          <a:xfrm>
            <a:off x="341194" y="1282842"/>
            <a:ext cx="7866080" cy="2265576"/>
          </a:xfrm>
          <a:prstGeom prst="rect">
            <a:avLst/>
          </a:prstGeom>
          <a:noFill/>
        </p:spPr>
      </p:pic>
      <p:sp>
        <p:nvSpPr>
          <p:cNvPr id="7" name="TextBox 6"/>
          <p:cNvSpPr txBox="1"/>
          <p:nvPr/>
        </p:nvSpPr>
        <p:spPr>
          <a:xfrm>
            <a:off x="397824" y="3930294"/>
            <a:ext cx="8373643" cy="400110"/>
          </a:xfrm>
          <a:prstGeom prst="rect">
            <a:avLst/>
          </a:prstGeom>
          <a:noFill/>
        </p:spPr>
        <p:txBody>
          <a:bodyPr wrap="square" rtlCol="0">
            <a:spAutoFit/>
          </a:bodyPr>
          <a:lstStyle/>
          <a:p>
            <a:r>
              <a:rPr lang="en-US" sz="2000" b="1" i="1" dirty="0" smtClean="0"/>
              <a:t>Acceleration vs. Time Graphs – draw for each of the above</a:t>
            </a:r>
            <a:endParaRPr lang="en-US" sz="2000" b="1" dirty="0" smtClean="0"/>
          </a:p>
        </p:txBody>
      </p:sp>
      <p:grpSp>
        <p:nvGrpSpPr>
          <p:cNvPr id="15" name="Group 14"/>
          <p:cNvGrpSpPr/>
          <p:nvPr/>
        </p:nvGrpSpPr>
        <p:grpSpPr>
          <a:xfrm>
            <a:off x="313934" y="4554516"/>
            <a:ext cx="1636786" cy="1513426"/>
            <a:chOff x="313934" y="4554516"/>
            <a:chExt cx="1636786" cy="1513426"/>
          </a:xfrm>
        </p:grpSpPr>
        <p:cxnSp>
          <p:nvCxnSpPr>
            <p:cNvPr id="5" name="Straight Connector 4"/>
            <p:cNvCxnSpPr/>
            <p:nvPr/>
          </p:nvCxnSpPr>
          <p:spPr>
            <a:xfrm>
              <a:off x="807720" y="4554516"/>
              <a:ext cx="7620" cy="151342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807720" y="5311318"/>
              <a:ext cx="63246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382188" y="5157340"/>
              <a:ext cx="568532" cy="307777"/>
            </a:xfrm>
            <a:prstGeom prst="rect">
              <a:avLst/>
            </a:prstGeom>
            <a:noFill/>
          </p:spPr>
          <p:txBody>
            <a:bodyPr wrap="square" rtlCol="0">
              <a:spAutoFit/>
            </a:bodyPr>
            <a:lstStyle/>
            <a:p>
              <a:r>
                <a:rPr lang="en-US" sz="1400" b="1" dirty="0" smtClean="0"/>
                <a:t>Time</a:t>
              </a:r>
              <a:endParaRPr lang="en-US" sz="1400" b="1" dirty="0"/>
            </a:p>
          </p:txBody>
        </p:sp>
        <p:sp>
          <p:nvSpPr>
            <p:cNvPr id="19" name="TextBox 18"/>
            <p:cNvSpPr txBox="1"/>
            <p:nvPr/>
          </p:nvSpPr>
          <p:spPr>
            <a:xfrm rot="16200000">
              <a:off x="-1499" y="5049618"/>
              <a:ext cx="1154086" cy="523220"/>
            </a:xfrm>
            <a:prstGeom prst="rect">
              <a:avLst/>
            </a:prstGeom>
            <a:noFill/>
          </p:spPr>
          <p:txBody>
            <a:bodyPr wrap="square" rtlCol="0">
              <a:spAutoFit/>
            </a:bodyPr>
            <a:lstStyle/>
            <a:p>
              <a:r>
                <a:rPr lang="en-US" sz="1400" b="1" dirty="0" smtClean="0"/>
                <a:t>Acceleration</a:t>
              </a:r>
            </a:p>
            <a:p>
              <a:r>
                <a:rPr lang="en-US" sz="1400" b="1" dirty="0" smtClean="0"/>
                <a:t>-          0        +</a:t>
              </a:r>
              <a:endParaRPr lang="en-US" sz="1400" b="1" dirty="0"/>
            </a:p>
          </p:txBody>
        </p:sp>
      </p:grpSp>
      <p:grpSp>
        <p:nvGrpSpPr>
          <p:cNvPr id="20" name="Group 19"/>
          <p:cNvGrpSpPr/>
          <p:nvPr/>
        </p:nvGrpSpPr>
        <p:grpSpPr>
          <a:xfrm>
            <a:off x="2249414" y="4554516"/>
            <a:ext cx="1636786" cy="1513426"/>
            <a:chOff x="313934" y="4554516"/>
            <a:chExt cx="1636786" cy="1513426"/>
          </a:xfrm>
        </p:grpSpPr>
        <p:cxnSp>
          <p:nvCxnSpPr>
            <p:cNvPr id="21" name="Straight Connector 20"/>
            <p:cNvCxnSpPr/>
            <p:nvPr/>
          </p:nvCxnSpPr>
          <p:spPr>
            <a:xfrm>
              <a:off x="807720" y="4554516"/>
              <a:ext cx="7620" cy="151342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807720" y="5311318"/>
              <a:ext cx="63246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382188" y="5157340"/>
              <a:ext cx="568532" cy="307777"/>
            </a:xfrm>
            <a:prstGeom prst="rect">
              <a:avLst/>
            </a:prstGeom>
            <a:noFill/>
          </p:spPr>
          <p:txBody>
            <a:bodyPr wrap="square" rtlCol="0">
              <a:spAutoFit/>
            </a:bodyPr>
            <a:lstStyle/>
            <a:p>
              <a:r>
                <a:rPr lang="en-US" sz="1400" b="1" dirty="0" smtClean="0"/>
                <a:t>Time</a:t>
              </a:r>
              <a:endParaRPr lang="en-US" sz="1400" b="1" dirty="0"/>
            </a:p>
          </p:txBody>
        </p:sp>
        <p:sp>
          <p:nvSpPr>
            <p:cNvPr id="24" name="TextBox 23"/>
            <p:cNvSpPr txBox="1"/>
            <p:nvPr/>
          </p:nvSpPr>
          <p:spPr>
            <a:xfrm rot="16200000">
              <a:off x="-1499" y="5049618"/>
              <a:ext cx="1154086" cy="523220"/>
            </a:xfrm>
            <a:prstGeom prst="rect">
              <a:avLst/>
            </a:prstGeom>
            <a:noFill/>
          </p:spPr>
          <p:txBody>
            <a:bodyPr wrap="square" rtlCol="0">
              <a:spAutoFit/>
            </a:bodyPr>
            <a:lstStyle/>
            <a:p>
              <a:r>
                <a:rPr lang="en-US" sz="1400" b="1" dirty="0" smtClean="0"/>
                <a:t>Acceleration</a:t>
              </a:r>
            </a:p>
            <a:p>
              <a:r>
                <a:rPr lang="en-US" sz="1400" b="1" dirty="0" smtClean="0"/>
                <a:t>-          0        +</a:t>
              </a:r>
              <a:endParaRPr lang="en-US" sz="1400" b="1" dirty="0"/>
            </a:p>
          </p:txBody>
        </p:sp>
      </p:grpSp>
      <p:grpSp>
        <p:nvGrpSpPr>
          <p:cNvPr id="25" name="Group 24"/>
          <p:cNvGrpSpPr/>
          <p:nvPr/>
        </p:nvGrpSpPr>
        <p:grpSpPr>
          <a:xfrm>
            <a:off x="4584645" y="4554516"/>
            <a:ext cx="1636786" cy="1513426"/>
            <a:chOff x="313934" y="4554516"/>
            <a:chExt cx="1636786" cy="1513426"/>
          </a:xfrm>
        </p:grpSpPr>
        <p:cxnSp>
          <p:nvCxnSpPr>
            <p:cNvPr id="26" name="Straight Connector 25"/>
            <p:cNvCxnSpPr/>
            <p:nvPr/>
          </p:nvCxnSpPr>
          <p:spPr>
            <a:xfrm>
              <a:off x="807720" y="4554516"/>
              <a:ext cx="7620" cy="151342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807720" y="5311318"/>
              <a:ext cx="63246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382188" y="5157340"/>
              <a:ext cx="568532" cy="307777"/>
            </a:xfrm>
            <a:prstGeom prst="rect">
              <a:avLst/>
            </a:prstGeom>
            <a:noFill/>
          </p:spPr>
          <p:txBody>
            <a:bodyPr wrap="square" rtlCol="0">
              <a:spAutoFit/>
            </a:bodyPr>
            <a:lstStyle/>
            <a:p>
              <a:r>
                <a:rPr lang="en-US" sz="1400" b="1" dirty="0" smtClean="0"/>
                <a:t>Time</a:t>
              </a:r>
              <a:endParaRPr lang="en-US" sz="1400" b="1" dirty="0"/>
            </a:p>
          </p:txBody>
        </p:sp>
        <p:sp>
          <p:nvSpPr>
            <p:cNvPr id="29" name="TextBox 28"/>
            <p:cNvSpPr txBox="1"/>
            <p:nvPr/>
          </p:nvSpPr>
          <p:spPr>
            <a:xfrm rot="16200000">
              <a:off x="-1499" y="5049618"/>
              <a:ext cx="1154086" cy="523220"/>
            </a:xfrm>
            <a:prstGeom prst="rect">
              <a:avLst/>
            </a:prstGeom>
            <a:noFill/>
          </p:spPr>
          <p:txBody>
            <a:bodyPr wrap="square" rtlCol="0">
              <a:spAutoFit/>
            </a:bodyPr>
            <a:lstStyle/>
            <a:p>
              <a:r>
                <a:rPr lang="en-US" sz="1400" b="1" dirty="0" smtClean="0"/>
                <a:t>Acceleration</a:t>
              </a:r>
            </a:p>
            <a:p>
              <a:r>
                <a:rPr lang="en-US" sz="1400" b="1" dirty="0" smtClean="0"/>
                <a:t>-          0        +</a:t>
              </a:r>
              <a:endParaRPr lang="en-US" sz="1400" b="1" dirty="0"/>
            </a:p>
          </p:txBody>
        </p:sp>
      </p:grpSp>
      <p:grpSp>
        <p:nvGrpSpPr>
          <p:cNvPr id="30" name="Group 29"/>
          <p:cNvGrpSpPr/>
          <p:nvPr/>
        </p:nvGrpSpPr>
        <p:grpSpPr>
          <a:xfrm>
            <a:off x="6570488" y="4554516"/>
            <a:ext cx="1636786" cy="1513426"/>
            <a:chOff x="313934" y="4554516"/>
            <a:chExt cx="1636786" cy="1513426"/>
          </a:xfrm>
        </p:grpSpPr>
        <p:cxnSp>
          <p:nvCxnSpPr>
            <p:cNvPr id="31" name="Straight Connector 30"/>
            <p:cNvCxnSpPr/>
            <p:nvPr/>
          </p:nvCxnSpPr>
          <p:spPr>
            <a:xfrm>
              <a:off x="807720" y="4554516"/>
              <a:ext cx="7620" cy="151342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807720" y="5311318"/>
              <a:ext cx="63246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1382188" y="5157340"/>
              <a:ext cx="568532" cy="307777"/>
            </a:xfrm>
            <a:prstGeom prst="rect">
              <a:avLst/>
            </a:prstGeom>
            <a:noFill/>
          </p:spPr>
          <p:txBody>
            <a:bodyPr wrap="square" rtlCol="0">
              <a:spAutoFit/>
            </a:bodyPr>
            <a:lstStyle/>
            <a:p>
              <a:r>
                <a:rPr lang="en-US" sz="1400" b="1" dirty="0" smtClean="0"/>
                <a:t>Time</a:t>
              </a:r>
              <a:endParaRPr lang="en-US" sz="1400" b="1" dirty="0"/>
            </a:p>
          </p:txBody>
        </p:sp>
        <p:sp>
          <p:nvSpPr>
            <p:cNvPr id="34" name="TextBox 33"/>
            <p:cNvSpPr txBox="1"/>
            <p:nvPr/>
          </p:nvSpPr>
          <p:spPr>
            <a:xfrm rot="16200000">
              <a:off x="-1499" y="5049618"/>
              <a:ext cx="1154086" cy="523220"/>
            </a:xfrm>
            <a:prstGeom prst="rect">
              <a:avLst/>
            </a:prstGeom>
            <a:noFill/>
          </p:spPr>
          <p:txBody>
            <a:bodyPr wrap="square" rtlCol="0">
              <a:spAutoFit/>
            </a:bodyPr>
            <a:lstStyle/>
            <a:p>
              <a:r>
                <a:rPr lang="en-US" sz="1400" b="1" dirty="0" smtClean="0"/>
                <a:t>Acceleration</a:t>
              </a:r>
            </a:p>
            <a:p>
              <a:r>
                <a:rPr lang="en-US" sz="1400" b="1" dirty="0" smtClean="0"/>
                <a:t>-          0        +</a:t>
              </a:r>
              <a:endParaRPr lang="en-US" sz="1400" b="1" dirty="0"/>
            </a:p>
          </p:txBody>
        </p:sp>
      </p:grpSp>
      <p:cxnSp>
        <p:nvCxnSpPr>
          <p:cNvPr id="17" name="Straight Connector 16"/>
          <p:cNvCxnSpPr/>
          <p:nvPr/>
        </p:nvCxnSpPr>
        <p:spPr>
          <a:xfrm>
            <a:off x="824378" y="4957990"/>
            <a:ext cx="624840" cy="508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2750820" y="5634368"/>
            <a:ext cx="624840" cy="508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5097677" y="4960530"/>
            <a:ext cx="624840" cy="508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068084" y="5634368"/>
            <a:ext cx="624840" cy="508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blinds(horizontal)">
                                      <p:cBhvr>
                                        <p:cTn id="7" dur="500"/>
                                        <p:tgtEl>
                                          <p:spTgt spid="18">
                                            <p:txEl>
                                              <p:pRg st="0" end="0"/>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blinds(horizontal)">
                                      <p:cBhvr>
                                        <p:cTn id="11" dur="500"/>
                                        <p:tgtEl>
                                          <p:spTgt spid="7">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additive="base">
                                        <p:cTn id="22" dur="500" fill="hold"/>
                                        <p:tgtEl>
                                          <p:spTgt spid="39"/>
                                        </p:tgtEl>
                                        <p:attrNameLst>
                                          <p:attrName>ppt_x</p:attrName>
                                        </p:attrNameLst>
                                      </p:cBhvr>
                                      <p:tavLst>
                                        <p:tav tm="0">
                                          <p:val>
                                            <p:strVal val="#ppt_x"/>
                                          </p:val>
                                        </p:tav>
                                        <p:tav tm="100000">
                                          <p:val>
                                            <p:strVal val="#ppt_x"/>
                                          </p:val>
                                        </p:tav>
                                      </p:tavLst>
                                    </p:anim>
                                    <p:anim calcmode="lin" valueType="num">
                                      <p:cBhvr additive="base">
                                        <p:cTn id="23"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additive="base">
                                        <p:cTn id="28" dur="500" fill="hold"/>
                                        <p:tgtEl>
                                          <p:spTgt spid="40"/>
                                        </p:tgtEl>
                                        <p:attrNameLst>
                                          <p:attrName>ppt_x</p:attrName>
                                        </p:attrNameLst>
                                      </p:cBhvr>
                                      <p:tavLst>
                                        <p:tav tm="0">
                                          <p:val>
                                            <p:strVal val="#ppt_x"/>
                                          </p:val>
                                        </p:tav>
                                        <p:tav tm="100000">
                                          <p:val>
                                            <p:strVal val="#ppt_x"/>
                                          </p:val>
                                        </p:tav>
                                      </p:tavLst>
                                    </p:anim>
                                    <p:anim calcmode="lin" valueType="num">
                                      <p:cBhvr additive="base">
                                        <p:cTn id="29"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41"/>
                                        </p:tgtEl>
                                        <p:attrNameLst>
                                          <p:attrName>style.visibility</p:attrName>
                                        </p:attrNameLst>
                                      </p:cBhvr>
                                      <p:to>
                                        <p:strVal val="visible"/>
                                      </p:to>
                                    </p:set>
                                    <p:anim calcmode="lin" valueType="num">
                                      <p:cBhvr additive="base">
                                        <p:cTn id="34" dur="500" fill="hold"/>
                                        <p:tgtEl>
                                          <p:spTgt spid="41"/>
                                        </p:tgtEl>
                                        <p:attrNameLst>
                                          <p:attrName>ppt_x</p:attrName>
                                        </p:attrNameLst>
                                      </p:cBhvr>
                                      <p:tavLst>
                                        <p:tav tm="0">
                                          <p:val>
                                            <p:strVal val="#ppt_x"/>
                                          </p:val>
                                        </p:tav>
                                        <p:tav tm="100000">
                                          <p:val>
                                            <p:strVal val="#ppt_x"/>
                                          </p:val>
                                        </p:tav>
                                      </p:tavLst>
                                    </p:anim>
                                    <p:anim calcmode="lin" valueType="num">
                                      <p:cBhvr additive="base">
                                        <p:cTn id="35"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2" descr="Kinamtics problem involving interpretation of velocity graph."/>
          <p:cNvPicPr>
            <a:picLocks noChangeAspect="1" noChangeArrowheads="1"/>
          </p:cNvPicPr>
          <p:nvPr/>
        </p:nvPicPr>
        <p:blipFill>
          <a:blip r:embed="rId3" cstate="print"/>
          <a:srcRect/>
          <a:stretch>
            <a:fillRect/>
          </a:stretch>
        </p:blipFill>
        <p:spPr bwMode="auto">
          <a:xfrm>
            <a:off x="275897" y="0"/>
            <a:ext cx="8868103" cy="6858000"/>
          </a:xfrm>
          <a:prstGeom prst="rect">
            <a:avLst/>
          </a:prstGeom>
          <a:noFill/>
        </p:spPr>
      </p:pic>
      <p:sp>
        <p:nvSpPr>
          <p:cNvPr id="3" name="Title 3"/>
          <p:cNvSpPr txBox="1">
            <a:spLocks/>
          </p:cNvSpPr>
          <p:nvPr/>
        </p:nvSpPr>
        <p:spPr>
          <a:xfrm>
            <a:off x="397823" y="274637"/>
            <a:ext cx="8459573" cy="571523"/>
          </a:xfrm>
          <a:prstGeom prst="rect">
            <a:avLst/>
          </a:prstGeom>
          <a:solidFill>
            <a:schemeClr val="bg1"/>
          </a:solidFill>
        </p:spPr>
        <p:txBody>
          <a:bodyPr>
            <a:normAutofit/>
          </a:bodyPr>
          <a:lstStyle/>
          <a:p>
            <a:pPr lvl="0">
              <a:spcBef>
                <a:spcPct val="0"/>
              </a:spcBef>
              <a:defRPr/>
            </a:pPr>
            <a:r>
              <a:rPr lang="en-US" sz="2000" dirty="0" smtClean="0">
                <a:solidFill>
                  <a:srgbClr val="00B050"/>
                </a:solidFill>
              </a:rPr>
              <a:t>2.3 Acceleration</a:t>
            </a:r>
            <a:endParaRPr lang="en-US" sz="2000" dirty="0">
              <a:solidFill>
                <a:srgbClr val="00B050"/>
              </a:solidFill>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descr="Explanation of kinematics problem."/>
          <p:cNvPicPr>
            <a:picLocks noChangeAspect="1" noChangeArrowheads="1"/>
          </p:cNvPicPr>
          <p:nvPr/>
        </p:nvPicPr>
        <p:blipFill>
          <a:blip r:embed="rId3" cstate="print"/>
          <a:srcRect/>
          <a:stretch>
            <a:fillRect/>
          </a:stretch>
        </p:blipFill>
        <p:spPr bwMode="auto">
          <a:xfrm>
            <a:off x="275897" y="0"/>
            <a:ext cx="8868103" cy="6858000"/>
          </a:xfrm>
          <a:prstGeom prst="rect">
            <a:avLst/>
          </a:prstGeom>
          <a:noFill/>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397824" y="274638"/>
            <a:ext cx="8229600" cy="487362"/>
          </a:xfrm>
          <a:prstGeom prst="rect">
            <a:avLst/>
          </a:prstGeom>
        </p:spPr>
        <p:txBody>
          <a:bodyPr>
            <a:normAutofit/>
          </a:bodyPr>
          <a:lstStyle/>
          <a:p>
            <a:pPr lvl="0">
              <a:spcBef>
                <a:spcPct val="0"/>
              </a:spcBef>
              <a:defRPr/>
            </a:pPr>
            <a:r>
              <a:rPr lang="en-US" sz="2000" dirty="0" smtClean="0">
                <a:solidFill>
                  <a:srgbClr val="00B050"/>
                </a:solidFill>
              </a:rPr>
              <a:t>2.3 Acceleration</a:t>
            </a:r>
            <a:endParaRPr lang="en-US" sz="2000" dirty="0">
              <a:solidFill>
                <a:srgbClr val="00B050"/>
              </a:solidFill>
            </a:endParaRPr>
          </a:p>
        </p:txBody>
      </p:sp>
      <p:sp>
        <p:nvSpPr>
          <p:cNvPr id="3" name="TextBox 2"/>
          <p:cNvSpPr txBox="1"/>
          <p:nvPr/>
        </p:nvSpPr>
        <p:spPr>
          <a:xfrm>
            <a:off x="533400" y="838200"/>
            <a:ext cx="8382000" cy="369332"/>
          </a:xfrm>
          <a:prstGeom prst="rect">
            <a:avLst/>
          </a:prstGeom>
          <a:noFill/>
        </p:spPr>
        <p:txBody>
          <a:bodyPr wrap="square" rtlCol="0">
            <a:spAutoFit/>
          </a:bodyPr>
          <a:lstStyle/>
          <a:p>
            <a:endParaRPr lang="en-US"/>
          </a:p>
        </p:txBody>
      </p:sp>
      <p:sp>
        <p:nvSpPr>
          <p:cNvPr id="18" name="TextBox 17"/>
          <p:cNvSpPr txBox="1"/>
          <p:nvPr/>
        </p:nvSpPr>
        <p:spPr>
          <a:xfrm>
            <a:off x="355269" y="797627"/>
            <a:ext cx="5907307" cy="400110"/>
          </a:xfrm>
          <a:prstGeom prst="rect">
            <a:avLst/>
          </a:prstGeom>
          <a:noFill/>
        </p:spPr>
        <p:txBody>
          <a:bodyPr wrap="square" rtlCol="0">
            <a:spAutoFit/>
          </a:bodyPr>
          <a:lstStyle/>
          <a:p>
            <a:r>
              <a:rPr lang="en-US" sz="2000" b="1" i="1" dirty="0" smtClean="0"/>
              <a:t>Check for Understanding:</a:t>
            </a:r>
            <a:endParaRPr lang="en-US" sz="2000" b="1" dirty="0" smtClean="0"/>
          </a:p>
        </p:txBody>
      </p:sp>
      <p:sp>
        <p:nvSpPr>
          <p:cNvPr id="74" name="TextBox 73"/>
          <p:cNvSpPr txBox="1"/>
          <p:nvPr/>
        </p:nvSpPr>
        <p:spPr>
          <a:xfrm>
            <a:off x="1020726" y="1626781"/>
            <a:ext cx="184731" cy="369332"/>
          </a:xfrm>
          <a:prstGeom prst="rect">
            <a:avLst/>
          </a:prstGeom>
          <a:noFill/>
        </p:spPr>
        <p:txBody>
          <a:bodyPr wrap="none" rtlCol="0">
            <a:spAutoFit/>
          </a:bodyPr>
          <a:lstStyle/>
          <a:p>
            <a:endParaRPr lang="en-US" dirty="0"/>
          </a:p>
        </p:txBody>
      </p:sp>
      <p:sp>
        <p:nvSpPr>
          <p:cNvPr id="84993" name="Rectangle 1"/>
          <p:cNvSpPr>
            <a:spLocks noChangeArrowheads="1"/>
          </p:cNvSpPr>
          <p:nvPr/>
        </p:nvSpPr>
        <p:spPr bwMode="auto">
          <a:xfrm>
            <a:off x="300250" y="1254715"/>
            <a:ext cx="8475260" cy="5262979"/>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pitchFamily="34" charset="0"/>
                <a:cs typeface="Arial" pitchFamily="34" charset="0"/>
              </a:rPr>
              <a:t>Consider the graph at the right. The object whose motion is represented by this graph is ... (include all that are true):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US" b="0" i="0" u="none" strike="noStrike" cap="none" normalizeH="0" baseline="0" dirty="0" smtClean="0">
                <a:ln>
                  <a:noFill/>
                </a:ln>
                <a:solidFill>
                  <a:schemeClr val="tx1"/>
                </a:solidFill>
                <a:effectLst/>
                <a:latin typeface="Arial" pitchFamily="34" charset="0"/>
                <a:cs typeface="Arial" pitchFamily="34" charset="0"/>
              </a:rPr>
              <a:t>moving in the positive direction. </a:t>
            </a:r>
          </a:p>
          <a:p>
            <a:pPr marL="342900" marR="0" lvl="0" indent="-342900" algn="l" defTabSz="914400" rtl="0" eaLnBrk="0" fontAlgn="base" latinLnBrk="0" hangingPunct="0">
              <a:lnSpc>
                <a:spcPct val="100000"/>
              </a:lnSpc>
              <a:spcBef>
                <a:spcPct val="0"/>
              </a:spcBef>
              <a:spcAft>
                <a:spcPct val="0"/>
              </a:spcAft>
              <a:buClrTx/>
              <a:buSzTx/>
              <a:buFont typeface="+mj-lt"/>
              <a:buAutoNum type="alphaLcParenR"/>
              <a:tabLst/>
            </a:pP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US" b="0" i="0" u="none" strike="noStrike" cap="none" normalizeH="0" baseline="0" dirty="0" smtClean="0">
                <a:ln>
                  <a:noFill/>
                </a:ln>
                <a:solidFill>
                  <a:schemeClr val="tx1"/>
                </a:solidFill>
                <a:effectLst/>
                <a:latin typeface="Arial" pitchFamily="34" charset="0"/>
                <a:cs typeface="Arial" pitchFamily="34" charset="0"/>
              </a:rPr>
              <a:t>moving with a constant velocity. </a:t>
            </a:r>
          </a:p>
          <a:p>
            <a:pPr marL="342900" marR="0" lvl="0" indent="-342900" algn="l" defTabSz="914400" rtl="0" eaLnBrk="0" fontAlgn="base" latinLnBrk="0" hangingPunct="0">
              <a:lnSpc>
                <a:spcPct val="100000"/>
              </a:lnSpc>
              <a:spcBef>
                <a:spcPct val="0"/>
              </a:spcBef>
              <a:spcAft>
                <a:spcPct val="0"/>
              </a:spcAft>
              <a:buClrTx/>
              <a:buSzTx/>
              <a:buFont typeface="+mj-lt"/>
              <a:buAutoNum type="alphaLcParenR"/>
              <a:tabLst/>
            </a:pP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US" b="0" i="0" u="none" strike="noStrike" cap="none" normalizeH="0" baseline="0" dirty="0" smtClean="0">
                <a:ln>
                  <a:noFill/>
                </a:ln>
                <a:solidFill>
                  <a:schemeClr val="tx1"/>
                </a:solidFill>
                <a:effectLst/>
                <a:latin typeface="Arial" pitchFamily="34" charset="0"/>
                <a:cs typeface="Arial" pitchFamily="34" charset="0"/>
              </a:rPr>
              <a:t>moving with a negative velocity. </a:t>
            </a:r>
          </a:p>
          <a:p>
            <a:pPr marL="342900" marR="0" lvl="0" indent="-342900" algn="l" defTabSz="914400" rtl="0" eaLnBrk="0" fontAlgn="base" latinLnBrk="0" hangingPunct="0">
              <a:lnSpc>
                <a:spcPct val="100000"/>
              </a:lnSpc>
              <a:spcBef>
                <a:spcPct val="0"/>
              </a:spcBef>
              <a:spcAft>
                <a:spcPct val="0"/>
              </a:spcAft>
              <a:buClrTx/>
              <a:buSzTx/>
              <a:buFont typeface="+mj-lt"/>
              <a:buAutoNum type="alphaLcParenR"/>
              <a:tabLst/>
            </a:pP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US" b="0" i="0" u="none" strike="noStrike" cap="none" normalizeH="0" baseline="0" dirty="0" smtClean="0">
                <a:ln>
                  <a:noFill/>
                </a:ln>
                <a:solidFill>
                  <a:schemeClr val="tx1"/>
                </a:solidFill>
                <a:effectLst/>
                <a:latin typeface="Arial" pitchFamily="34" charset="0"/>
                <a:cs typeface="Arial" pitchFamily="34" charset="0"/>
              </a:rPr>
              <a:t>slowing down. </a:t>
            </a:r>
          </a:p>
          <a:p>
            <a:pPr marL="342900" marR="0" lvl="0" indent="-342900" algn="l" defTabSz="914400" rtl="0" eaLnBrk="0" fontAlgn="base" latinLnBrk="0" hangingPunct="0">
              <a:lnSpc>
                <a:spcPct val="100000"/>
              </a:lnSpc>
              <a:spcBef>
                <a:spcPct val="0"/>
              </a:spcBef>
              <a:spcAft>
                <a:spcPct val="0"/>
              </a:spcAft>
              <a:buClrTx/>
              <a:buSzTx/>
              <a:buFont typeface="+mj-lt"/>
              <a:buAutoNum type="alphaLcParenR"/>
              <a:tabLst/>
            </a:pP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US" b="0" i="0" u="none" strike="noStrike" cap="none" normalizeH="0" baseline="0" dirty="0" smtClean="0">
                <a:ln>
                  <a:noFill/>
                </a:ln>
                <a:solidFill>
                  <a:schemeClr val="tx1"/>
                </a:solidFill>
                <a:effectLst/>
                <a:latin typeface="Arial" pitchFamily="34" charset="0"/>
                <a:cs typeface="Arial" pitchFamily="34" charset="0"/>
              </a:rPr>
              <a:t>changing directions. </a:t>
            </a:r>
          </a:p>
          <a:p>
            <a:pPr marL="342900" marR="0" lvl="0" indent="-342900" algn="l" defTabSz="914400" rtl="0" eaLnBrk="0" fontAlgn="base" latinLnBrk="0" hangingPunct="0">
              <a:lnSpc>
                <a:spcPct val="100000"/>
              </a:lnSpc>
              <a:spcBef>
                <a:spcPct val="0"/>
              </a:spcBef>
              <a:spcAft>
                <a:spcPct val="0"/>
              </a:spcAft>
              <a:buClrTx/>
              <a:buSzTx/>
              <a:buFont typeface="+mj-lt"/>
              <a:buAutoNum type="alphaLcParenR"/>
              <a:tabLst/>
            </a:pP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US" b="0" i="0" u="none" strike="noStrike" cap="none" normalizeH="0" baseline="0" dirty="0" smtClean="0">
                <a:ln>
                  <a:noFill/>
                </a:ln>
                <a:solidFill>
                  <a:schemeClr val="tx1"/>
                </a:solidFill>
                <a:effectLst/>
                <a:latin typeface="Arial" pitchFamily="34" charset="0"/>
                <a:cs typeface="Arial" pitchFamily="34" charset="0"/>
              </a:rPr>
              <a:t>speeding up. </a:t>
            </a:r>
          </a:p>
          <a:p>
            <a:pPr marL="342900" marR="0" lvl="0" indent="-342900" algn="l" defTabSz="914400" rtl="0" eaLnBrk="0" fontAlgn="base" latinLnBrk="0" hangingPunct="0">
              <a:lnSpc>
                <a:spcPct val="100000"/>
              </a:lnSpc>
              <a:spcBef>
                <a:spcPct val="0"/>
              </a:spcBef>
              <a:spcAft>
                <a:spcPct val="0"/>
              </a:spcAft>
              <a:buClrTx/>
              <a:buSzTx/>
              <a:buFont typeface="+mj-lt"/>
              <a:buAutoNum type="alphaLcParenR"/>
              <a:tabLst/>
            </a:pP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US" b="0" i="0" u="none" strike="noStrike" cap="none" normalizeH="0" baseline="0" dirty="0" smtClean="0">
                <a:ln>
                  <a:noFill/>
                </a:ln>
                <a:solidFill>
                  <a:schemeClr val="tx1"/>
                </a:solidFill>
                <a:effectLst/>
                <a:latin typeface="Arial" pitchFamily="34" charset="0"/>
                <a:cs typeface="Arial" pitchFamily="34" charset="0"/>
              </a:rPr>
              <a:t>moving with a positive acceleration. </a:t>
            </a:r>
          </a:p>
          <a:p>
            <a:pPr marL="342900" marR="0" lvl="0" indent="-342900" algn="l" defTabSz="914400" rtl="0" eaLnBrk="0" fontAlgn="base" latinLnBrk="0" hangingPunct="0">
              <a:lnSpc>
                <a:spcPct val="100000"/>
              </a:lnSpc>
              <a:spcBef>
                <a:spcPct val="0"/>
              </a:spcBef>
              <a:spcAft>
                <a:spcPct val="0"/>
              </a:spcAft>
              <a:buClrTx/>
              <a:buSzTx/>
              <a:buFont typeface="+mj-lt"/>
              <a:buAutoNum type="alphaLcParenR"/>
              <a:tabLst/>
            </a:pP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US" b="0" i="0" u="none" strike="noStrike" cap="none" normalizeH="0" baseline="0" dirty="0" smtClean="0">
                <a:ln>
                  <a:noFill/>
                </a:ln>
                <a:solidFill>
                  <a:schemeClr val="tx1"/>
                </a:solidFill>
                <a:effectLst/>
                <a:latin typeface="Arial" pitchFamily="34" charset="0"/>
                <a:cs typeface="Arial" pitchFamily="34" charset="0"/>
              </a:rPr>
              <a:t>moving with a constant acceleration.</a:t>
            </a:r>
          </a:p>
          <a:p>
            <a:pPr marL="0" marR="0" lvl="0" indent="0" algn="l" defTabSz="914400" rtl="0" eaLnBrk="0" fontAlgn="base" latinLnBrk="0" hangingPunct="0">
              <a:lnSpc>
                <a:spcPct val="100000"/>
              </a:lnSpc>
              <a:spcBef>
                <a:spcPct val="0"/>
              </a:spcBef>
              <a:spcAft>
                <a:spcPct val="0"/>
              </a:spcAft>
              <a:buClrTx/>
              <a:buSzTx/>
              <a:tabLst/>
            </a:pP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pic>
        <p:nvPicPr>
          <p:cNvPr id="84994" name="Picture 2" descr="http://www.physicsclassroom.com/Class/1DKin/U1L4a8.gif"/>
          <p:cNvPicPr>
            <a:picLocks noChangeAspect="1" noChangeArrowheads="1"/>
          </p:cNvPicPr>
          <p:nvPr/>
        </p:nvPicPr>
        <p:blipFill>
          <a:blip r:embed="rId3" cstate="print"/>
          <a:srcRect/>
          <a:stretch>
            <a:fillRect/>
          </a:stretch>
        </p:blipFill>
        <p:spPr bwMode="auto">
          <a:xfrm>
            <a:off x="5322628" y="2373597"/>
            <a:ext cx="2453090" cy="231371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blinds(horizontal)">
                                      <p:cBhvr>
                                        <p:cTn id="7"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a:spLocks/>
          </p:cNvSpPr>
          <p:nvPr/>
        </p:nvSpPr>
        <p:spPr>
          <a:xfrm>
            <a:off x="397824" y="274638"/>
            <a:ext cx="8229600" cy="487362"/>
          </a:xfrm>
          <a:prstGeom prst="rect">
            <a:avLst/>
          </a:prstGeom>
        </p:spPr>
        <p:txBody>
          <a:bodyPr>
            <a:normAutofit/>
          </a:bodyPr>
          <a:lstStyle/>
          <a:p>
            <a:pPr lvl="0">
              <a:spcBef>
                <a:spcPct val="0"/>
              </a:spcBef>
              <a:defRPr/>
            </a:pPr>
            <a:r>
              <a:rPr lang="en-US" sz="2000" dirty="0" smtClean="0">
                <a:solidFill>
                  <a:srgbClr val="00B050"/>
                </a:solidFill>
              </a:rPr>
              <a:t>2.3 Acceleration</a:t>
            </a:r>
            <a:endParaRPr lang="en-US" sz="2000" dirty="0">
              <a:solidFill>
                <a:srgbClr val="00B050"/>
              </a:solidFill>
            </a:endParaRPr>
          </a:p>
        </p:txBody>
      </p:sp>
      <p:pic>
        <p:nvPicPr>
          <p:cNvPr id="4" name="Picture 2" descr="http://www.physicsclassroom.com/Class/1DKin/U1L4a8.gif"/>
          <p:cNvPicPr>
            <a:picLocks noChangeAspect="1" noChangeArrowheads="1"/>
          </p:cNvPicPr>
          <p:nvPr/>
        </p:nvPicPr>
        <p:blipFill>
          <a:blip r:embed="rId3" cstate="print"/>
          <a:srcRect/>
          <a:stretch>
            <a:fillRect/>
          </a:stretch>
        </p:blipFill>
        <p:spPr bwMode="auto">
          <a:xfrm>
            <a:off x="6346211" y="423080"/>
            <a:ext cx="2453090" cy="2313710"/>
          </a:xfrm>
          <a:prstGeom prst="rect">
            <a:avLst/>
          </a:prstGeom>
          <a:noFill/>
        </p:spPr>
      </p:pic>
      <p:sp>
        <p:nvSpPr>
          <p:cNvPr id="5" name="Rectangle 4"/>
          <p:cNvSpPr/>
          <p:nvPr/>
        </p:nvSpPr>
        <p:spPr>
          <a:xfrm>
            <a:off x="317795" y="678554"/>
            <a:ext cx="2612575" cy="369332"/>
          </a:xfrm>
          <a:prstGeom prst="rect">
            <a:avLst/>
          </a:prstGeom>
        </p:spPr>
        <p:txBody>
          <a:bodyPr wrap="none">
            <a:spAutoFit/>
          </a:bodyPr>
          <a:lstStyle/>
          <a:p>
            <a:r>
              <a:rPr lang="en-US" b="1" i="1" dirty="0" smtClean="0"/>
              <a:t>Check for Understanding:</a:t>
            </a:r>
            <a:endParaRPr lang="en-US" b="1" dirty="0" smtClean="0"/>
          </a:p>
        </p:txBody>
      </p:sp>
      <p:sp>
        <p:nvSpPr>
          <p:cNvPr id="6" name="Rectangle 1"/>
          <p:cNvSpPr>
            <a:spLocks noChangeArrowheads="1"/>
          </p:cNvSpPr>
          <p:nvPr/>
        </p:nvSpPr>
        <p:spPr bwMode="auto">
          <a:xfrm>
            <a:off x="259307" y="902523"/>
            <a:ext cx="8297840" cy="5816977"/>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US" b="0" i="0" u="none" strike="noStrike" cap="none" normalizeH="0" baseline="0" dirty="0" smtClean="0">
                <a:ln>
                  <a:noFill/>
                </a:ln>
                <a:solidFill>
                  <a:schemeClr val="tx1"/>
                </a:solidFill>
                <a:effectLst/>
                <a:latin typeface="Arial" pitchFamily="34" charset="0"/>
                <a:cs typeface="Arial" pitchFamily="34" charset="0"/>
              </a:rPr>
              <a:t>moving in the positive direction:</a:t>
            </a:r>
            <a:r>
              <a:rPr kumimoji="0" lang="en-US" b="0" i="0" u="none" strike="noStrike" cap="none" normalizeH="0" dirty="0" smtClean="0">
                <a:ln>
                  <a:noFill/>
                </a:ln>
                <a:solidFill>
                  <a:schemeClr val="tx1"/>
                </a:solidFill>
                <a:effectLst/>
                <a:latin typeface="Arial" pitchFamily="34" charset="0"/>
                <a:cs typeface="Arial" pitchFamily="34" charset="0"/>
              </a:rPr>
              <a:t> </a:t>
            </a:r>
            <a:r>
              <a:rPr lang="en-US" dirty="0" smtClean="0">
                <a:solidFill>
                  <a:srgbClr val="FF0000"/>
                </a:solidFill>
              </a:rPr>
              <a:t>TRUE since the line</a:t>
            </a:r>
          </a:p>
          <a:p>
            <a:pPr marL="342900" marR="0" lvl="0" indent="-342900" algn="l" defTabSz="914400" rtl="0" eaLnBrk="0" fontAlgn="base" latinLnBrk="0" hangingPunct="0">
              <a:lnSpc>
                <a:spcPct val="100000"/>
              </a:lnSpc>
              <a:spcBef>
                <a:spcPct val="0"/>
              </a:spcBef>
              <a:spcAft>
                <a:spcPct val="0"/>
              </a:spcAft>
              <a:buClrTx/>
              <a:buSzTx/>
              <a:tabLst/>
            </a:pPr>
            <a:r>
              <a:rPr lang="en-US" dirty="0" smtClean="0">
                <a:solidFill>
                  <a:srgbClr val="FF0000"/>
                </a:solidFill>
              </a:rPr>
              <a:t> is in the positive region of the graph.</a:t>
            </a:r>
          </a:p>
          <a:p>
            <a:pPr marL="342900" lvl="0" indent="-342900" eaLnBrk="0" fontAlgn="base" hangingPunct="0">
              <a:spcBef>
                <a:spcPct val="0"/>
              </a:spcBef>
              <a:spcAft>
                <a:spcPct val="0"/>
              </a:spcAft>
            </a:pP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tabLst/>
            </a:pPr>
            <a:r>
              <a:rPr kumimoji="0" lang="en-US" b="0" i="0" u="none" strike="noStrike" cap="none" normalizeH="0" baseline="0" dirty="0" smtClean="0">
                <a:ln>
                  <a:noFill/>
                </a:ln>
                <a:solidFill>
                  <a:schemeClr val="tx1"/>
                </a:solidFill>
                <a:effectLst/>
                <a:latin typeface="Arial" pitchFamily="34" charset="0"/>
                <a:cs typeface="Arial" pitchFamily="34" charset="0"/>
              </a:rPr>
              <a:t>b) moving with a constant velocity:</a:t>
            </a:r>
            <a:r>
              <a:rPr kumimoji="0" lang="en-US" b="0" i="0" u="none" strike="noStrike" cap="none" normalizeH="0" dirty="0" smtClean="0">
                <a:ln>
                  <a:noFill/>
                </a:ln>
                <a:solidFill>
                  <a:schemeClr val="tx1"/>
                </a:solidFill>
                <a:effectLst/>
                <a:latin typeface="Arial" pitchFamily="34" charset="0"/>
                <a:cs typeface="Arial" pitchFamily="34" charset="0"/>
              </a:rPr>
              <a:t> </a:t>
            </a:r>
            <a:r>
              <a:rPr lang="en-US" dirty="0" smtClean="0">
                <a:solidFill>
                  <a:srgbClr val="FF0000"/>
                </a:solidFill>
              </a:rPr>
              <a:t>FALSE since there is an </a:t>
            </a:r>
          </a:p>
          <a:p>
            <a:pPr marL="342900" marR="0" lvl="0" indent="-342900" algn="l" defTabSz="914400" rtl="0" eaLnBrk="0" fontAlgn="base" latinLnBrk="0" hangingPunct="0">
              <a:lnSpc>
                <a:spcPct val="100000"/>
              </a:lnSpc>
              <a:spcBef>
                <a:spcPct val="0"/>
              </a:spcBef>
              <a:spcAft>
                <a:spcPct val="0"/>
              </a:spcAft>
              <a:buClrTx/>
              <a:buSzTx/>
              <a:tabLst/>
            </a:pPr>
            <a:r>
              <a:rPr lang="en-US" dirty="0" smtClean="0">
                <a:solidFill>
                  <a:srgbClr val="FF0000"/>
                </a:solidFill>
              </a:rPr>
              <a:t>acceleration (i.e., a changing velocity).</a:t>
            </a:r>
          </a:p>
          <a:p>
            <a:pPr marL="342900" lvl="0" indent="-342900" eaLnBrk="0" fontAlgn="base" hangingPunct="0">
              <a:spcBef>
                <a:spcPct val="0"/>
              </a:spcBef>
              <a:spcAft>
                <a:spcPct val="0"/>
              </a:spcAft>
            </a:pP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tabLst/>
            </a:pPr>
            <a:r>
              <a:rPr kumimoji="0" lang="en-US" b="0" i="0" u="none" strike="noStrike" cap="none" normalizeH="0" baseline="0" dirty="0" smtClean="0">
                <a:ln>
                  <a:noFill/>
                </a:ln>
                <a:solidFill>
                  <a:schemeClr val="tx1"/>
                </a:solidFill>
                <a:effectLst/>
                <a:latin typeface="Arial" pitchFamily="34" charset="0"/>
                <a:cs typeface="Arial" pitchFamily="34" charset="0"/>
              </a:rPr>
              <a:t>c) moving with a negative velocity:</a:t>
            </a:r>
            <a:r>
              <a:rPr kumimoji="0" lang="en-US" b="0" i="0" u="none" strike="noStrike" cap="none" normalizeH="0" dirty="0" smtClean="0">
                <a:ln>
                  <a:noFill/>
                </a:ln>
                <a:solidFill>
                  <a:schemeClr val="tx1"/>
                </a:solidFill>
                <a:effectLst/>
                <a:latin typeface="Arial" pitchFamily="34" charset="0"/>
                <a:cs typeface="Arial" pitchFamily="34" charset="0"/>
              </a:rPr>
              <a:t> </a:t>
            </a:r>
            <a:r>
              <a:rPr lang="en-US" dirty="0" smtClean="0">
                <a:solidFill>
                  <a:srgbClr val="FF0000"/>
                </a:solidFill>
              </a:rPr>
              <a:t>FALSE since a negative </a:t>
            </a:r>
          </a:p>
          <a:p>
            <a:pPr marL="342900" marR="0" lvl="0" indent="-342900" algn="l" defTabSz="914400" rtl="0" eaLnBrk="0" fontAlgn="base" latinLnBrk="0" hangingPunct="0">
              <a:lnSpc>
                <a:spcPct val="100000"/>
              </a:lnSpc>
              <a:spcBef>
                <a:spcPct val="0"/>
              </a:spcBef>
              <a:spcAft>
                <a:spcPct val="0"/>
              </a:spcAft>
              <a:buClrTx/>
              <a:buSzTx/>
              <a:tabLst/>
            </a:pPr>
            <a:r>
              <a:rPr lang="en-US" dirty="0" smtClean="0">
                <a:solidFill>
                  <a:srgbClr val="FF0000"/>
                </a:solidFill>
              </a:rPr>
              <a:t>velocity would be a line in the negative region (i.e., below the horizontal axis).</a:t>
            </a:r>
          </a:p>
          <a:p>
            <a:pPr marL="342900" marR="0" lvl="0" indent="-342900" algn="l" defTabSz="914400" rtl="0" eaLnBrk="0" fontAlgn="base" latinLnBrk="0" hangingPunct="0">
              <a:lnSpc>
                <a:spcPct val="100000"/>
              </a:lnSpc>
              <a:spcBef>
                <a:spcPct val="0"/>
              </a:spcBef>
              <a:spcAft>
                <a:spcPct val="0"/>
              </a:spcAft>
              <a:buClrTx/>
              <a:buSzTx/>
              <a:tabLst/>
            </a:pPr>
            <a:endParaRPr lang="en-US" dirty="0" smtClean="0">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tabLst/>
            </a:pPr>
            <a:r>
              <a:rPr kumimoji="0" lang="en-US" b="0" i="0" u="none" strike="noStrike" cap="none" normalizeH="0" baseline="0" dirty="0" smtClean="0">
                <a:ln>
                  <a:noFill/>
                </a:ln>
                <a:solidFill>
                  <a:schemeClr val="tx1"/>
                </a:solidFill>
                <a:effectLst/>
                <a:latin typeface="Arial" pitchFamily="34" charset="0"/>
                <a:cs typeface="Arial" pitchFamily="34" charset="0"/>
              </a:rPr>
              <a:t>d)</a:t>
            </a:r>
            <a:r>
              <a:rPr kumimoji="0" lang="en-US" b="0" i="0" u="none" strike="noStrike" cap="none" normalizeH="0" dirty="0" smtClean="0">
                <a:ln>
                  <a:noFill/>
                </a:ln>
                <a:solidFill>
                  <a:schemeClr val="tx1"/>
                </a:solidFill>
                <a:effectLst/>
                <a:latin typeface="Arial" pitchFamily="34" charset="0"/>
                <a:cs typeface="Arial" pitchFamily="34" charset="0"/>
              </a:rPr>
              <a:t> </a:t>
            </a:r>
            <a:r>
              <a:rPr kumimoji="0" lang="en-US" b="0" i="0" u="none" strike="noStrike" cap="none" normalizeH="0" baseline="0" dirty="0" smtClean="0">
                <a:ln>
                  <a:noFill/>
                </a:ln>
                <a:solidFill>
                  <a:schemeClr val="tx1"/>
                </a:solidFill>
                <a:effectLst/>
                <a:latin typeface="Arial" pitchFamily="34" charset="0"/>
                <a:cs typeface="Arial" pitchFamily="34" charset="0"/>
              </a:rPr>
              <a:t>slowing down:</a:t>
            </a:r>
            <a:r>
              <a:rPr kumimoji="0" lang="en-US" b="0" i="0" u="none" strike="noStrike" cap="none" normalizeH="0" dirty="0" smtClean="0">
                <a:ln>
                  <a:noFill/>
                </a:ln>
                <a:solidFill>
                  <a:schemeClr val="tx1"/>
                </a:solidFill>
                <a:effectLst/>
                <a:latin typeface="Arial" pitchFamily="34" charset="0"/>
                <a:cs typeface="Arial" pitchFamily="34" charset="0"/>
              </a:rPr>
              <a:t> </a:t>
            </a:r>
            <a:r>
              <a:rPr lang="en-US" dirty="0" smtClean="0">
                <a:solidFill>
                  <a:srgbClr val="FF0000"/>
                </a:solidFill>
              </a:rPr>
              <a:t>TRUE since the line is approaching the 0-velocity level (the x-axis).</a:t>
            </a:r>
          </a:p>
          <a:p>
            <a:pPr marL="342900" lvl="0" indent="-342900" eaLnBrk="0" fontAlgn="base" hangingPunct="0">
              <a:spcBef>
                <a:spcPct val="0"/>
              </a:spcBef>
              <a:spcAft>
                <a:spcPct val="0"/>
              </a:spcAft>
            </a:pP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tabLst/>
            </a:pPr>
            <a:r>
              <a:rPr kumimoji="0" lang="en-US" b="0" i="0" u="none" strike="noStrike" cap="none" normalizeH="0" baseline="0" dirty="0" smtClean="0">
                <a:ln>
                  <a:noFill/>
                </a:ln>
                <a:solidFill>
                  <a:schemeClr val="tx1"/>
                </a:solidFill>
                <a:effectLst/>
                <a:latin typeface="Arial" pitchFamily="34" charset="0"/>
                <a:cs typeface="Arial" pitchFamily="34" charset="0"/>
              </a:rPr>
              <a:t>e) changing directions:</a:t>
            </a:r>
            <a:r>
              <a:rPr kumimoji="0" lang="en-US" b="0" i="0" u="none" strike="noStrike" cap="none" normalizeH="0" dirty="0" smtClean="0">
                <a:ln>
                  <a:noFill/>
                </a:ln>
                <a:solidFill>
                  <a:schemeClr val="tx1"/>
                </a:solidFill>
                <a:effectLst/>
                <a:latin typeface="Arial" pitchFamily="34" charset="0"/>
                <a:cs typeface="Arial" pitchFamily="34" charset="0"/>
              </a:rPr>
              <a:t> </a:t>
            </a:r>
            <a:r>
              <a:rPr lang="en-US" dirty="0" smtClean="0">
                <a:solidFill>
                  <a:srgbClr val="FF0000"/>
                </a:solidFill>
              </a:rPr>
              <a:t>FALSE since the line never crosses the axis.</a:t>
            </a:r>
          </a:p>
          <a:p>
            <a:pPr marL="342900" marR="0" lvl="0" indent="-342900" algn="l" defTabSz="914400" rtl="0" eaLnBrk="0" fontAlgn="base" latinLnBrk="0" hangingPunct="0">
              <a:lnSpc>
                <a:spcPct val="100000"/>
              </a:lnSpc>
              <a:spcBef>
                <a:spcPct val="0"/>
              </a:spcBef>
              <a:spcAft>
                <a:spcPct val="0"/>
              </a:spcAft>
              <a:buClrTx/>
              <a:buSzTx/>
              <a:tabLst/>
            </a:pPr>
            <a:endParaRPr lang="en-US" dirty="0" smtClean="0">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tabLst/>
            </a:pPr>
            <a:r>
              <a:rPr kumimoji="0" lang="en-US" b="0" i="0" u="none" strike="noStrike" cap="none" normalizeH="0" baseline="0" dirty="0" smtClean="0">
                <a:ln>
                  <a:noFill/>
                </a:ln>
                <a:solidFill>
                  <a:schemeClr val="tx1"/>
                </a:solidFill>
                <a:effectLst/>
                <a:latin typeface="Arial" pitchFamily="34" charset="0"/>
                <a:cs typeface="Arial" pitchFamily="34" charset="0"/>
              </a:rPr>
              <a:t>f)</a:t>
            </a:r>
            <a:r>
              <a:rPr kumimoji="0" lang="en-US" b="0" i="0" u="none" strike="noStrike" cap="none" normalizeH="0" dirty="0" smtClean="0">
                <a:ln>
                  <a:noFill/>
                </a:ln>
                <a:solidFill>
                  <a:schemeClr val="tx1"/>
                </a:solidFill>
                <a:effectLst/>
                <a:latin typeface="Arial" pitchFamily="34" charset="0"/>
                <a:cs typeface="Arial" pitchFamily="34" charset="0"/>
              </a:rPr>
              <a:t> </a:t>
            </a:r>
            <a:r>
              <a:rPr kumimoji="0" lang="en-US" b="0" i="0" u="none" strike="noStrike" cap="none" normalizeH="0" baseline="0" dirty="0" smtClean="0">
                <a:ln>
                  <a:noFill/>
                </a:ln>
                <a:solidFill>
                  <a:schemeClr val="tx1"/>
                </a:solidFill>
                <a:effectLst/>
                <a:latin typeface="Arial" pitchFamily="34" charset="0"/>
                <a:cs typeface="Arial" pitchFamily="34" charset="0"/>
              </a:rPr>
              <a:t>speeding up:</a:t>
            </a:r>
            <a:r>
              <a:rPr kumimoji="0" lang="en-US" b="0" i="0" u="none" strike="noStrike" cap="none" normalizeH="0" dirty="0" smtClean="0">
                <a:ln>
                  <a:noFill/>
                </a:ln>
                <a:solidFill>
                  <a:schemeClr val="tx1"/>
                </a:solidFill>
                <a:effectLst/>
                <a:latin typeface="Arial" pitchFamily="34" charset="0"/>
                <a:cs typeface="Arial" pitchFamily="34" charset="0"/>
              </a:rPr>
              <a:t> </a:t>
            </a:r>
            <a:r>
              <a:rPr lang="en-US" dirty="0" smtClean="0">
                <a:solidFill>
                  <a:srgbClr val="FF0000"/>
                </a:solidFill>
              </a:rPr>
              <a:t>FALSE since the line is not moving away from x-axis.</a:t>
            </a:r>
          </a:p>
          <a:p>
            <a:pPr marL="342900" marR="0" lvl="0" indent="-342900" algn="l" defTabSz="914400" rtl="0" eaLnBrk="0" fontAlgn="base" latinLnBrk="0" hangingPunct="0">
              <a:lnSpc>
                <a:spcPct val="100000"/>
              </a:lnSpc>
              <a:spcBef>
                <a:spcPct val="0"/>
              </a:spcBef>
              <a:spcAft>
                <a:spcPct val="0"/>
              </a:spcAft>
              <a:buClrTx/>
              <a:buSzTx/>
              <a:tabLst/>
            </a:pPr>
            <a:endParaRPr lang="en-US" dirty="0" smtClean="0">
              <a:solidFill>
                <a:srgbClr val="FF0000"/>
              </a:solidFill>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tabLst/>
            </a:pPr>
            <a:r>
              <a:rPr kumimoji="0" lang="en-US" b="0" i="0" u="none" strike="noStrike" cap="none" normalizeH="0" baseline="0" dirty="0" smtClean="0">
                <a:ln>
                  <a:noFill/>
                </a:ln>
                <a:effectLst/>
                <a:latin typeface="Arial" pitchFamily="34" charset="0"/>
                <a:cs typeface="Arial" pitchFamily="34" charset="0"/>
              </a:rPr>
              <a:t>g)</a:t>
            </a:r>
            <a:r>
              <a:rPr kumimoji="0" lang="en-US" b="0" i="0" u="none" strike="noStrike" cap="none" normalizeH="0" dirty="0" smtClean="0">
                <a:ln>
                  <a:noFill/>
                </a:ln>
                <a:effectLst/>
                <a:latin typeface="Arial" pitchFamily="34" charset="0"/>
                <a:cs typeface="Arial" pitchFamily="34" charset="0"/>
              </a:rPr>
              <a:t> </a:t>
            </a:r>
            <a:r>
              <a:rPr kumimoji="0" lang="en-US" b="0" i="0" u="none" strike="noStrike" cap="none" normalizeH="0" baseline="0" dirty="0" smtClean="0">
                <a:ln>
                  <a:noFill/>
                </a:ln>
                <a:solidFill>
                  <a:schemeClr val="tx1"/>
                </a:solidFill>
                <a:effectLst/>
                <a:latin typeface="Arial" pitchFamily="34" charset="0"/>
                <a:cs typeface="Arial" pitchFamily="34" charset="0"/>
              </a:rPr>
              <a:t>moving with a positive acceleration:</a:t>
            </a:r>
            <a:r>
              <a:rPr kumimoji="0" lang="en-US" b="0" i="0" u="none" strike="noStrike" cap="none" normalizeH="0" dirty="0" smtClean="0">
                <a:ln>
                  <a:noFill/>
                </a:ln>
                <a:solidFill>
                  <a:schemeClr val="tx1"/>
                </a:solidFill>
                <a:effectLst/>
                <a:latin typeface="Arial" pitchFamily="34" charset="0"/>
                <a:cs typeface="Arial" pitchFamily="34" charset="0"/>
              </a:rPr>
              <a:t> </a:t>
            </a:r>
            <a:r>
              <a:rPr lang="en-US" dirty="0" smtClean="0">
                <a:solidFill>
                  <a:srgbClr val="FF0000"/>
                </a:solidFill>
              </a:rPr>
              <a:t>FALSE since the line has a negative or downward slope.</a:t>
            </a:r>
            <a:endParaRPr kumimoji="0" lang="en-US" b="0" i="0" u="none" strike="noStrike" cap="none" normalizeH="0" baseline="0" dirty="0" smtClean="0">
              <a:ln>
                <a:noFill/>
              </a:ln>
              <a:solidFill>
                <a:srgbClr val="FF0000"/>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tabLst/>
            </a:pP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tabLst/>
            </a:pPr>
            <a:r>
              <a:rPr lang="en-US" dirty="0" smtClean="0">
                <a:latin typeface="Arial" pitchFamily="34" charset="0"/>
                <a:cs typeface="Arial" pitchFamily="34" charset="0"/>
              </a:rPr>
              <a:t>h) </a:t>
            </a:r>
            <a:r>
              <a:rPr kumimoji="0" lang="en-US" b="0" i="0" u="none" strike="noStrike" cap="none" normalizeH="0" baseline="0" dirty="0" smtClean="0">
                <a:ln>
                  <a:noFill/>
                </a:ln>
                <a:solidFill>
                  <a:schemeClr val="tx1"/>
                </a:solidFill>
                <a:effectLst/>
                <a:latin typeface="Arial" pitchFamily="34" charset="0"/>
                <a:cs typeface="Arial" pitchFamily="34" charset="0"/>
              </a:rPr>
              <a:t>moving with a constant acceleration:</a:t>
            </a:r>
            <a:r>
              <a:rPr kumimoji="0" lang="en-US" b="0" i="0" u="none" strike="noStrike" cap="none" normalizeH="0" dirty="0" smtClean="0">
                <a:ln>
                  <a:noFill/>
                </a:ln>
                <a:solidFill>
                  <a:schemeClr val="tx1"/>
                </a:solidFill>
                <a:effectLst/>
                <a:latin typeface="Arial" pitchFamily="34" charset="0"/>
                <a:cs typeface="Arial" pitchFamily="34" charset="0"/>
              </a:rPr>
              <a:t> </a:t>
            </a:r>
            <a:r>
              <a:rPr lang="en-US" dirty="0" smtClean="0">
                <a:solidFill>
                  <a:srgbClr val="FF0000"/>
                </a:solidFill>
              </a:rPr>
              <a:t>TRUE since the line is straight (</a:t>
            </a:r>
            <a:r>
              <a:rPr lang="en-US" dirty="0" err="1" smtClean="0">
                <a:solidFill>
                  <a:srgbClr val="FF0000"/>
                </a:solidFill>
              </a:rPr>
              <a:t>i.e</a:t>
            </a:r>
            <a:r>
              <a:rPr lang="en-US" dirty="0" smtClean="0">
                <a:solidFill>
                  <a:srgbClr val="FF0000"/>
                </a:solidFill>
              </a:rPr>
              <a:t>, has a constant slope).</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Homework for Chapter 2</a:t>
            </a:r>
            <a:br>
              <a:rPr lang="en-US" dirty="0" smtClean="0"/>
            </a:br>
            <a:r>
              <a:rPr lang="en-US" dirty="0" smtClean="0"/>
              <a:t> Sections 2.1, 2.2, 2.3</a:t>
            </a:r>
            <a:endParaRPr lang="en-US" dirty="0"/>
          </a:p>
        </p:txBody>
      </p:sp>
      <p:sp>
        <p:nvSpPr>
          <p:cNvPr id="3" name="Content Placeholder 2"/>
          <p:cNvSpPr>
            <a:spLocks noGrp="1"/>
          </p:cNvSpPr>
          <p:nvPr>
            <p:ph idx="1"/>
          </p:nvPr>
        </p:nvSpPr>
        <p:spPr>
          <a:xfrm>
            <a:off x="457200" y="1447800"/>
            <a:ext cx="8686800" cy="2819400"/>
          </a:xfrm>
        </p:spPr>
        <p:txBody>
          <a:bodyPr>
            <a:normAutofit/>
          </a:bodyPr>
          <a:lstStyle/>
          <a:p>
            <a:pPr>
              <a:buNone/>
            </a:pPr>
            <a:endParaRPr lang="en-US" sz="2400" dirty="0" smtClean="0">
              <a:cs typeface="Arial" pitchFamily="34" charset="0"/>
            </a:endParaRPr>
          </a:p>
          <a:p>
            <a:r>
              <a:rPr lang="en-US" sz="2400" dirty="0" smtClean="0">
                <a:cs typeface="Arial" pitchFamily="34" charset="0"/>
              </a:rPr>
              <a:t>HW 2.A : pp. 57-59: 8,9,12,13,16,17,20,26,34,35,38,39.</a:t>
            </a:r>
          </a:p>
          <a:p>
            <a:endParaRPr lang="en-US" sz="2400" dirty="0" smtClean="0">
              <a:latin typeface="+mj-lt"/>
              <a:cs typeface="Arial" pitchFamily="34" charset="0"/>
            </a:endParaRPr>
          </a:p>
          <a:p>
            <a:pPr>
              <a:buNone/>
            </a:pPr>
            <a:endParaRPr lang="en-US" sz="2400" dirty="0" smtClean="0">
              <a:latin typeface="+mj-lt"/>
              <a:cs typeface="Arial" pitchFamily="34" charset="0"/>
            </a:endParaRPr>
          </a:p>
        </p:txBody>
      </p:sp>
      <p:pic>
        <p:nvPicPr>
          <p:cNvPr id="1026" name="Picture 2" descr="C:\Program Files\Microsoft Office\MEDIA\CAGCAT10\j0299125.wmf"/>
          <p:cNvPicPr>
            <a:picLocks noChangeAspect="1" noChangeArrowheads="1"/>
          </p:cNvPicPr>
          <p:nvPr/>
        </p:nvPicPr>
        <p:blipFill>
          <a:blip r:embed="rId3" cstate="print"/>
          <a:srcRect/>
          <a:stretch>
            <a:fillRect/>
          </a:stretch>
        </p:blipFill>
        <p:spPr bwMode="auto">
          <a:xfrm>
            <a:off x="3764508" y="3233858"/>
            <a:ext cx="1865613" cy="3061281"/>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linds(horizontal)">
                                      <p:cBhvr>
                                        <p:cTn id="7" dur="500"/>
                                        <p:tgtEl>
                                          <p:spTgt spid="1026"/>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 calcmode="lin" valueType="num">
                                      <p:cBhvr>
                                        <p:cTn id="13" dur="500" fill="hold"/>
                                        <p:tgtEl>
                                          <p:spTgt spid="2"/>
                                        </p:tgtEl>
                                        <p:attrNameLst>
                                          <p:attrName>style.rotation</p:attrName>
                                        </p:attrNameLst>
                                      </p:cBhvr>
                                      <p:tavLst>
                                        <p:tav tm="0">
                                          <p:val>
                                            <p:fltVal val="360"/>
                                          </p:val>
                                        </p:tav>
                                        <p:tav tm="100000">
                                          <p:val>
                                            <p:fltVal val="0"/>
                                          </p:val>
                                        </p:tav>
                                      </p:tavLst>
                                    </p:anim>
                                    <p:animEffect transition="in" filter="fade">
                                      <p:cBhvr>
                                        <p:cTn id="14" dur="500"/>
                                        <p:tgtEl>
                                          <p:spTgt spid="2"/>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left)">
                                      <p:cBhvr>
                                        <p:cTn id="18"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57200" y="274638"/>
            <a:ext cx="8229600" cy="487362"/>
          </a:xfrm>
          <a:prstGeom prst="rect">
            <a:avLst/>
          </a:prstGeom>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000" dirty="0" err="1" smtClean="0">
                <a:solidFill>
                  <a:srgbClr val="00B050"/>
                </a:solidFill>
                <a:latin typeface="+mj-lt"/>
                <a:ea typeface="+mj-ea"/>
                <a:cs typeface="+mj-cs"/>
              </a:rPr>
              <a:t>Warmup</a:t>
            </a:r>
            <a:r>
              <a:rPr lang="en-US" sz="2000" dirty="0" smtClean="0">
                <a:solidFill>
                  <a:srgbClr val="00B050"/>
                </a:solidFill>
                <a:latin typeface="+mj-lt"/>
                <a:ea typeface="+mj-ea"/>
                <a:cs typeface="+mj-cs"/>
              </a:rPr>
              <a:t>: Which Velocity is It?</a:t>
            </a:r>
            <a:endParaRPr kumimoji="0" lang="en-US" sz="2000" b="0" i="0" u="none" strike="noStrike" kern="1200" cap="none" spc="0" normalizeH="0" baseline="0" noProof="0" dirty="0">
              <a:ln>
                <a:noFill/>
              </a:ln>
              <a:solidFill>
                <a:srgbClr val="00B050"/>
              </a:solidFill>
              <a:effectLst/>
              <a:uLnTx/>
              <a:uFillTx/>
              <a:latin typeface="+mj-lt"/>
              <a:ea typeface="+mj-ea"/>
              <a:cs typeface="+mj-cs"/>
            </a:endParaRPr>
          </a:p>
        </p:txBody>
      </p:sp>
      <p:sp>
        <p:nvSpPr>
          <p:cNvPr id="20" name="Rectangle 3" descr="ICB_BulletedTxt_Content"/>
          <p:cNvSpPr txBox="1">
            <a:spLocks noChangeArrowheads="1"/>
          </p:cNvSpPr>
          <p:nvPr/>
        </p:nvSpPr>
        <p:spPr>
          <a:xfrm>
            <a:off x="402609" y="831376"/>
            <a:ext cx="7894637" cy="1323439"/>
          </a:xfrm>
          <a:prstGeom prst="rect">
            <a:avLst/>
          </a:prstGeom>
        </p:spPr>
        <p:txBody>
          <a:bodyPr>
            <a:spAutoFit/>
          </a:bodyPr>
          <a:lstStyle/>
          <a:p>
            <a:pPr lvl="0">
              <a:defRPr/>
            </a:pPr>
            <a:r>
              <a:rPr lang="en-US" sz="2000" dirty="0" smtClean="0"/>
              <a:t>There are two types of velocity that we encounter in our everyday lives. </a:t>
            </a:r>
            <a:r>
              <a:rPr lang="en-US" sz="2000" dirty="0" smtClean="0">
                <a:solidFill>
                  <a:srgbClr val="0070C0"/>
                </a:solidFill>
              </a:rPr>
              <a:t>Instantaneous velocity </a:t>
            </a:r>
            <a:r>
              <a:rPr lang="en-US" sz="2000" dirty="0" smtClean="0"/>
              <a:t>refers to how fast something is moving at a particular point in time, while </a:t>
            </a:r>
            <a:r>
              <a:rPr lang="en-US" sz="2000" dirty="0" smtClean="0">
                <a:solidFill>
                  <a:srgbClr val="0070C0"/>
                </a:solidFill>
              </a:rPr>
              <a:t>average velocity </a:t>
            </a:r>
            <a:r>
              <a:rPr lang="en-US" sz="2000" dirty="0" smtClean="0"/>
              <a:t>refers to the average speed something travels over a given period of time. </a:t>
            </a:r>
          </a:p>
        </p:txBody>
      </p:sp>
      <p:sp>
        <p:nvSpPr>
          <p:cNvPr id="21" name="Rectangle 3" descr="ICB_BulletedTxt_Content"/>
          <p:cNvSpPr txBox="1">
            <a:spLocks noChangeArrowheads="1"/>
          </p:cNvSpPr>
          <p:nvPr/>
        </p:nvSpPr>
        <p:spPr>
          <a:xfrm>
            <a:off x="391235" y="2266665"/>
            <a:ext cx="8261446" cy="4093428"/>
          </a:xfrm>
          <a:prstGeom prst="rect">
            <a:avLst/>
          </a:prstGeom>
        </p:spPr>
        <p:txBody>
          <a:bodyPr wrap="square">
            <a:spAutoFit/>
          </a:bodyPr>
          <a:lstStyle/>
          <a:p>
            <a:pPr lvl="0">
              <a:defRPr/>
            </a:pPr>
            <a:r>
              <a:rPr lang="en-US" sz="2000" dirty="0" smtClean="0"/>
              <a:t>For each use of velocity described below, identify whether it is instantaneous velocity or average velocity.</a:t>
            </a:r>
          </a:p>
          <a:p>
            <a:pPr lvl="0">
              <a:defRPr/>
            </a:pPr>
            <a:endParaRPr lang="en-US" sz="2000" dirty="0" smtClean="0"/>
          </a:p>
          <a:p>
            <a:pPr lvl="0">
              <a:defRPr/>
            </a:pPr>
            <a:r>
              <a:rPr lang="en-US" sz="2000" dirty="0" smtClean="0"/>
              <a:t>1. The speedometer on your car indicates you are going 65 mph. __________</a:t>
            </a:r>
          </a:p>
          <a:p>
            <a:pPr lvl="0">
              <a:defRPr/>
            </a:pPr>
            <a:endParaRPr lang="en-US" sz="2000" dirty="0" smtClean="0"/>
          </a:p>
          <a:p>
            <a:pPr lvl="0">
              <a:defRPr/>
            </a:pPr>
            <a:r>
              <a:rPr lang="en-US" sz="2000" dirty="0" smtClean="0"/>
              <a:t>2. A race-car driver was listed as driving 120 mph for the entire    __________</a:t>
            </a:r>
          </a:p>
          <a:p>
            <a:pPr lvl="0">
              <a:defRPr/>
            </a:pPr>
            <a:r>
              <a:rPr lang="en-US" sz="2000" dirty="0" smtClean="0"/>
              <a:t>race.</a:t>
            </a:r>
          </a:p>
          <a:p>
            <a:pPr lvl="0">
              <a:defRPr/>
            </a:pPr>
            <a:endParaRPr lang="en-US" sz="2000" dirty="0" smtClean="0"/>
          </a:p>
          <a:p>
            <a:pPr lvl="0">
              <a:defRPr/>
            </a:pPr>
            <a:r>
              <a:rPr lang="en-US" sz="2000" dirty="0" smtClean="0"/>
              <a:t>3. A freely falling object has a speed of 19.6 m/s after 2 seconds </a:t>
            </a:r>
          </a:p>
          <a:p>
            <a:pPr lvl="0">
              <a:defRPr/>
            </a:pPr>
            <a:r>
              <a:rPr lang="en-US" sz="2000" dirty="0" smtClean="0"/>
              <a:t>of fall in a vacuum.					      __________</a:t>
            </a:r>
          </a:p>
          <a:p>
            <a:pPr lvl="0">
              <a:defRPr/>
            </a:pPr>
            <a:endParaRPr lang="en-US" sz="2000" dirty="0" smtClean="0"/>
          </a:p>
          <a:p>
            <a:pPr lvl="0">
              <a:defRPr/>
            </a:pPr>
            <a:r>
              <a:rPr lang="en-US" sz="2000" dirty="0" smtClean="0"/>
              <a:t>4. The speed limit sign says 45 mph.			      __________	</a:t>
            </a:r>
          </a:p>
        </p:txBody>
      </p:sp>
      <p:sp>
        <p:nvSpPr>
          <p:cNvPr id="22" name="TextBox 21"/>
          <p:cNvSpPr txBox="1"/>
          <p:nvPr/>
        </p:nvSpPr>
        <p:spPr>
          <a:xfrm>
            <a:off x="6477000" y="6324600"/>
            <a:ext cx="2209800" cy="307777"/>
          </a:xfrm>
          <a:prstGeom prst="rect">
            <a:avLst/>
          </a:prstGeom>
          <a:noFill/>
        </p:spPr>
        <p:txBody>
          <a:bodyPr wrap="square" rtlCol="0">
            <a:spAutoFit/>
          </a:bodyPr>
          <a:lstStyle/>
          <a:p>
            <a:r>
              <a:rPr lang="en-US" sz="1400" dirty="0" smtClean="0"/>
              <a:t>Physics Daily </a:t>
            </a:r>
            <a:r>
              <a:rPr lang="en-US" sz="1400" dirty="0" err="1" smtClean="0"/>
              <a:t>Warmup</a:t>
            </a:r>
            <a:r>
              <a:rPr lang="en-US" sz="1400" dirty="0" smtClean="0"/>
              <a:t> #16</a:t>
            </a:r>
            <a:endParaRPr lang="en-US" sz="1400" dirty="0"/>
          </a:p>
        </p:txBody>
      </p:sp>
      <p:sp>
        <p:nvSpPr>
          <p:cNvPr id="24" name="TextBox 23"/>
          <p:cNvSpPr txBox="1"/>
          <p:nvPr/>
        </p:nvSpPr>
        <p:spPr>
          <a:xfrm>
            <a:off x="7110484" y="3138986"/>
            <a:ext cx="1665026" cy="369332"/>
          </a:xfrm>
          <a:prstGeom prst="rect">
            <a:avLst/>
          </a:prstGeom>
          <a:noFill/>
        </p:spPr>
        <p:txBody>
          <a:bodyPr wrap="square" rtlCol="0">
            <a:spAutoFit/>
          </a:bodyPr>
          <a:lstStyle/>
          <a:p>
            <a:r>
              <a:rPr lang="en-US" dirty="0" smtClean="0">
                <a:solidFill>
                  <a:srgbClr val="FF0000"/>
                </a:solidFill>
              </a:rPr>
              <a:t>instantaneous</a:t>
            </a:r>
            <a:endParaRPr lang="en-US" dirty="0">
              <a:solidFill>
                <a:srgbClr val="FF0000"/>
              </a:solidFill>
            </a:endParaRPr>
          </a:p>
        </p:txBody>
      </p:sp>
      <p:sp>
        <p:nvSpPr>
          <p:cNvPr id="25" name="TextBox 24"/>
          <p:cNvSpPr txBox="1"/>
          <p:nvPr/>
        </p:nvSpPr>
        <p:spPr>
          <a:xfrm>
            <a:off x="7153702" y="3728114"/>
            <a:ext cx="1665026" cy="369332"/>
          </a:xfrm>
          <a:prstGeom prst="rect">
            <a:avLst/>
          </a:prstGeom>
          <a:noFill/>
        </p:spPr>
        <p:txBody>
          <a:bodyPr wrap="square" rtlCol="0">
            <a:spAutoFit/>
          </a:bodyPr>
          <a:lstStyle/>
          <a:p>
            <a:r>
              <a:rPr lang="en-US" dirty="0" smtClean="0">
                <a:solidFill>
                  <a:srgbClr val="FF0000"/>
                </a:solidFill>
              </a:rPr>
              <a:t>average</a:t>
            </a:r>
            <a:endParaRPr lang="en-US" dirty="0">
              <a:solidFill>
                <a:srgbClr val="FF0000"/>
              </a:solidFill>
            </a:endParaRPr>
          </a:p>
        </p:txBody>
      </p:sp>
      <p:cxnSp>
        <p:nvCxnSpPr>
          <p:cNvPr id="27" name="Straight Connector 26"/>
          <p:cNvCxnSpPr/>
          <p:nvPr/>
        </p:nvCxnSpPr>
        <p:spPr>
          <a:xfrm flipV="1">
            <a:off x="504967" y="2169995"/>
            <a:ext cx="7929349" cy="13647"/>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7194646" y="5556914"/>
            <a:ext cx="1665026" cy="369332"/>
          </a:xfrm>
          <a:prstGeom prst="rect">
            <a:avLst/>
          </a:prstGeom>
          <a:noFill/>
        </p:spPr>
        <p:txBody>
          <a:bodyPr wrap="square" rtlCol="0">
            <a:spAutoFit/>
          </a:bodyPr>
          <a:lstStyle/>
          <a:p>
            <a:r>
              <a:rPr lang="en-US" dirty="0" smtClean="0">
                <a:solidFill>
                  <a:srgbClr val="FF0000"/>
                </a:solidFill>
              </a:rPr>
              <a:t>instantaneous</a:t>
            </a:r>
            <a:endParaRPr lang="en-US" dirty="0">
              <a:solidFill>
                <a:srgbClr val="FF0000"/>
              </a:solidFill>
            </a:endParaRPr>
          </a:p>
        </p:txBody>
      </p:sp>
      <p:sp>
        <p:nvSpPr>
          <p:cNvPr id="30" name="TextBox 29"/>
          <p:cNvSpPr txBox="1"/>
          <p:nvPr/>
        </p:nvSpPr>
        <p:spPr>
          <a:xfrm>
            <a:off x="7183272" y="4904097"/>
            <a:ext cx="1665026" cy="369332"/>
          </a:xfrm>
          <a:prstGeom prst="rect">
            <a:avLst/>
          </a:prstGeom>
          <a:noFill/>
        </p:spPr>
        <p:txBody>
          <a:bodyPr wrap="square" rtlCol="0">
            <a:spAutoFit/>
          </a:bodyPr>
          <a:lstStyle/>
          <a:p>
            <a:r>
              <a:rPr lang="en-US" dirty="0" smtClean="0">
                <a:solidFill>
                  <a:srgbClr val="FF0000"/>
                </a:solidFill>
              </a:rPr>
              <a:t>instantaneous</a:t>
            </a:r>
            <a:endParaRPr lang="en-US" dirty="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blinds(horizontal)">
                                      <p:cBhvr>
                                        <p:cTn id="7" dur="500"/>
                                        <p:tgtEl>
                                          <p:spTgt spid="20">
                                            <p:txEl>
                                              <p:pRg st="0" end="0"/>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21">
                                            <p:txEl>
                                              <p:pRg st="0" end="0"/>
                                            </p:txEl>
                                          </p:spTgt>
                                        </p:tgtEl>
                                        <p:attrNameLst>
                                          <p:attrName>style.visibility</p:attrName>
                                        </p:attrNameLst>
                                      </p:cBhvr>
                                      <p:to>
                                        <p:strVal val="visible"/>
                                      </p:to>
                                    </p:set>
                                    <p:animEffect transition="in" filter="blinds(horizontal)">
                                      <p:cBhvr>
                                        <p:cTn id="11" dur="500"/>
                                        <p:tgtEl>
                                          <p:spTgt spid="21">
                                            <p:txEl>
                                              <p:pRg st="0" end="0"/>
                                            </p:txEl>
                                          </p:spTgt>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21">
                                            <p:txEl>
                                              <p:pRg st="2" end="2"/>
                                            </p:txEl>
                                          </p:spTgt>
                                        </p:tgtEl>
                                        <p:attrNameLst>
                                          <p:attrName>style.visibility</p:attrName>
                                        </p:attrNameLst>
                                      </p:cBhvr>
                                      <p:to>
                                        <p:strVal val="visible"/>
                                      </p:to>
                                    </p:set>
                                    <p:animEffect transition="in" filter="blinds(horizontal)">
                                      <p:cBhvr>
                                        <p:cTn id="15" dur="500"/>
                                        <p:tgtEl>
                                          <p:spTgt spid="21">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21">
                                            <p:txEl>
                                              <p:pRg st="4" end="4"/>
                                            </p:txEl>
                                          </p:spTgt>
                                        </p:tgtEl>
                                        <p:attrNameLst>
                                          <p:attrName>style.visibility</p:attrName>
                                        </p:attrNameLst>
                                      </p:cBhvr>
                                      <p:to>
                                        <p:strVal val="visible"/>
                                      </p:to>
                                    </p:set>
                                    <p:animEffect transition="in" filter="blinds(horizontal)">
                                      <p:cBhvr>
                                        <p:cTn id="18" dur="500"/>
                                        <p:tgtEl>
                                          <p:spTgt spid="21">
                                            <p:txEl>
                                              <p:pRg st="4" end="4"/>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21">
                                            <p:txEl>
                                              <p:pRg st="5" end="5"/>
                                            </p:txEl>
                                          </p:spTgt>
                                        </p:tgtEl>
                                        <p:attrNameLst>
                                          <p:attrName>style.visibility</p:attrName>
                                        </p:attrNameLst>
                                      </p:cBhvr>
                                      <p:to>
                                        <p:strVal val="visible"/>
                                      </p:to>
                                    </p:set>
                                    <p:animEffect transition="in" filter="blinds(horizontal)">
                                      <p:cBhvr>
                                        <p:cTn id="21" dur="500"/>
                                        <p:tgtEl>
                                          <p:spTgt spid="21">
                                            <p:txEl>
                                              <p:pRg st="5" end="5"/>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21">
                                            <p:txEl>
                                              <p:pRg st="7" end="7"/>
                                            </p:txEl>
                                          </p:spTgt>
                                        </p:tgtEl>
                                        <p:attrNameLst>
                                          <p:attrName>style.visibility</p:attrName>
                                        </p:attrNameLst>
                                      </p:cBhvr>
                                      <p:to>
                                        <p:strVal val="visible"/>
                                      </p:to>
                                    </p:set>
                                    <p:animEffect transition="in" filter="blinds(horizontal)">
                                      <p:cBhvr>
                                        <p:cTn id="24" dur="500"/>
                                        <p:tgtEl>
                                          <p:spTgt spid="21">
                                            <p:txEl>
                                              <p:pRg st="7" end="7"/>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21">
                                            <p:txEl>
                                              <p:pRg st="8" end="8"/>
                                            </p:txEl>
                                          </p:spTgt>
                                        </p:tgtEl>
                                        <p:attrNameLst>
                                          <p:attrName>style.visibility</p:attrName>
                                        </p:attrNameLst>
                                      </p:cBhvr>
                                      <p:to>
                                        <p:strVal val="visible"/>
                                      </p:to>
                                    </p:set>
                                    <p:animEffect transition="in" filter="blinds(horizontal)">
                                      <p:cBhvr>
                                        <p:cTn id="27" dur="500"/>
                                        <p:tgtEl>
                                          <p:spTgt spid="21">
                                            <p:txEl>
                                              <p:pRg st="8" end="8"/>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21">
                                            <p:txEl>
                                              <p:pRg st="10" end="10"/>
                                            </p:txEl>
                                          </p:spTgt>
                                        </p:tgtEl>
                                        <p:attrNameLst>
                                          <p:attrName>style.visibility</p:attrName>
                                        </p:attrNameLst>
                                      </p:cBhvr>
                                      <p:to>
                                        <p:strVal val="visible"/>
                                      </p:to>
                                    </p:set>
                                    <p:animEffect transition="in" filter="blinds(horizontal)">
                                      <p:cBhvr>
                                        <p:cTn id="30" dur="500"/>
                                        <p:tgtEl>
                                          <p:spTgt spid="21">
                                            <p:txEl>
                                              <p:pRg st="10" end="1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49" presetClass="entr" presetSubtype="0" decel="10000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anim calcmode="lin" valueType="num">
                                      <p:cBhvr>
                                        <p:cTn id="35" dur="500" fill="hold"/>
                                        <p:tgtEl>
                                          <p:spTgt spid="24"/>
                                        </p:tgtEl>
                                        <p:attrNameLst>
                                          <p:attrName>ppt_w</p:attrName>
                                        </p:attrNameLst>
                                      </p:cBhvr>
                                      <p:tavLst>
                                        <p:tav tm="0">
                                          <p:val>
                                            <p:fltVal val="0"/>
                                          </p:val>
                                        </p:tav>
                                        <p:tav tm="100000">
                                          <p:val>
                                            <p:strVal val="#ppt_w"/>
                                          </p:val>
                                        </p:tav>
                                      </p:tavLst>
                                    </p:anim>
                                    <p:anim calcmode="lin" valueType="num">
                                      <p:cBhvr>
                                        <p:cTn id="36" dur="500" fill="hold"/>
                                        <p:tgtEl>
                                          <p:spTgt spid="24"/>
                                        </p:tgtEl>
                                        <p:attrNameLst>
                                          <p:attrName>ppt_h</p:attrName>
                                        </p:attrNameLst>
                                      </p:cBhvr>
                                      <p:tavLst>
                                        <p:tav tm="0">
                                          <p:val>
                                            <p:fltVal val="0"/>
                                          </p:val>
                                        </p:tav>
                                        <p:tav tm="100000">
                                          <p:val>
                                            <p:strVal val="#ppt_h"/>
                                          </p:val>
                                        </p:tav>
                                      </p:tavLst>
                                    </p:anim>
                                    <p:anim calcmode="lin" valueType="num">
                                      <p:cBhvr>
                                        <p:cTn id="37" dur="500" fill="hold"/>
                                        <p:tgtEl>
                                          <p:spTgt spid="24"/>
                                        </p:tgtEl>
                                        <p:attrNameLst>
                                          <p:attrName>style.rotation</p:attrName>
                                        </p:attrNameLst>
                                      </p:cBhvr>
                                      <p:tavLst>
                                        <p:tav tm="0">
                                          <p:val>
                                            <p:fltVal val="360"/>
                                          </p:val>
                                        </p:tav>
                                        <p:tav tm="100000">
                                          <p:val>
                                            <p:fltVal val="0"/>
                                          </p:val>
                                        </p:tav>
                                      </p:tavLst>
                                    </p:anim>
                                    <p:animEffect transition="in" filter="fade">
                                      <p:cBhvr>
                                        <p:cTn id="38" dur="500"/>
                                        <p:tgtEl>
                                          <p:spTgt spid="24"/>
                                        </p:tgtEl>
                                      </p:cBhvr>
                                    </p:animEffect>
                                  </p:childTnLst>
                                </p:cTn>
                              </p:par>
                            </p:childTnLst>
                          </p:cTn>
                        </p:par>
                      </p:childTnLst>
                    </p:cTn>
                  </p:par>
                  <p:par>
                    <p:cTn id="39" fill="hold">
                      <p:stCondLst>
                        <p:cond delay="indefinite"/>
                      </p:stCondLst>
                      <p:childTnLst>
                        <p:par>
                          <p:cTn id="40" fill="hold">
                            <p:stCondLst>
                              <p:cond delay="0"/>
                            </p:stCondLst>
                            <p:childTnLst>
                              <p:par>
                                <p:cTn id="41" presetID="49" presetClass="entr" presetSubtype="0" decel="100000"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 calcmode="lin" valueType="num">
                                      <p:cBhvr>
                                        <p:cTn id="45" dur="500" fill="hold"/>
                                        <p:tgtEl>
                                          <p:spTgt spid="25"/>
                                        </p:tgtEl>
                                        <p:attrNameLst>
                                          <p:attrName>style.rotation</p:attrName>
                                        </p:attrNameLst>
                                      </p:cBhvr>
                                      <p:tavLst>
                                        <p:tav tm="0">
                                          <p:val>
                                            <p:fltVal val="360"/>
                                          </p:val>
                                        </p:tav>
                                        <p:tav tm="100000">
                                          <p:val>
                                            <p:fltVal val="0"/>
                                          </p:val>
                                        </p:tav>
                                      </p:tavLst>
                                    </p:anim>
                                    <p:animEffect transition="in" filter="fade">
                                      <p:cBhvr>
                                        <p:cTn id="46" dur="500"/>
                                        <p:tgtEl>
                                          <p:spTgt spid="25"/>
                                        </p:tgtEl>
                                      </p:cBhvr>
                                    </p:animEffect>
                                  </p:childTnLst>
                                </p:cTn>
                              </p:par>
                            </p:childTnLst>
                          </p:cTn>
                        </p:par>
                      </p:childTnLst>
                    </p:cTn>
                  </p:par>
                  <p:par>
                    <p:cTn id="47" fill="hold">
                      <p:stCondLst>
                        <p:cond delay="indefinite"/>
                      </p:stCondLst>
                      <p:childTnLst>
                        <p:par>
                          <p:cTn id="48" fill="hold">
                            <p:stCondLst>
                              <p:cond delay="0"/>
                            </p:stCondLst>
                            <p:childTnLst>
                              <p:par>
                                <p:cTn id="49" presetID="49" presetClass="entr" presetSubtype="0" decel="100000" fill="hold" grpId="0" nodeType="clickEffect">
                                  <p:stCondLst>
                                    <p:cond delay="0"/>
                                  </p:stCondLst>
                                  <p:childTnLst>
                                    <p:set>
                                      <p:cBhvr>
                                        <p:cTn id="50" dur="1" fill="hold">
                                          <p:stCondLst>
                                            <p:cond delay="0"/>
                                          </p:stCondLst>
                                        </p:cTn>
                                        <p:tgtEl>
                                          <p:spTgt spid="30"/>
                                        </p:tgtEl>
                                        <p:attrNameLst>
                                          <p:attrName>style.visibility</p:attrName>
                                        </p:attrNameLst>
                                      </p:cBhvr>
                                      <p:to>
                                        <p:strVal val="visible"/>
                                      </p:to>
                                    </p:set>
                                    <p:anim calcmode="lin" valueType="num">
                                      <p:cBhvr>
                                        <p:cTn id="51" dur="500" fill="hold"/>
                                        <p:tgtEl>
                                          <p:spTgt spid="30"/>
                                        </p:tgtEl>
                                        <p:attrNameLst>
                                          <p:attrName>ppt_w</p:attrName>
                                        </p:attrNameLst>
                                      </p:cBhvr>
                                      <p:tavLst>
                                        <p:tav tm="0">
                                          <p:val>
                                            <p:fltVal val="0"/>
                                          </p:val>
                                        </p:tav>
                                        <p:tav tm="100000">
                                          <p:val>
                                            <p:strVal val="#ppt_w"/>
                                          </p:val>
                                        </p:tav>
                                      </p:tavLst>
                                    </p:anim>
                                    <p:anim calcmode="lin" valueType="num">
                                      <p:cBhvr>
                                        <p:cTn id="52" dur="500" fill="hold"/>
                                        <p:tgtEl>
                                          <p:spTgt spid="30"/>
                                        </p:tgtEl>
                                        <p:attrNameLst>
                                          <p:attrName>ppt_h</p:attrName>
                                        </p:attrNameLst>
                                      </p:cBhvr>
                                      <p:tavLst>
                                        <p:tav tm="0">
                                          <p:val>
                                            <p:fltVal val="0"/>
                                          </p:val>
                                        </p:tav>
                                        <p:tav tm="100000">
                                          <p:val>
                                            <p:strVal val="#ppt_h"/>
                                          </p:val>
                                        </p:tav>
                                      </p:tavLst>
                                    </p:anim>
                                    <p:anim calcmode="lin" valueType="num">
                                      <p:cBhvr>
                                        <p:cTn id="53" dur="500" fill="hold"/>
                                        <p:tgtEl>
                                          <p:spTgt spid="30"/>
                                        </p:tgtEl>
                                        <p:attrNameLst>
                                          <p:attrName>style.rotation</p:attrName>
                                        </p:attrNameLst>
                                      </p:cBhvr>
                                      <p:tavLst>
                                        <p:tav tm="0">
                                          <p:val>
                                            <p:fltVal val="360"/>
                                          </p:val>
                                        </p:tav>
                                        <p:tav tm="100000">
                                          <p:val>
                                            <p:fltVal val="0"/>
                                          </p:val>
                                        </p:tav>
                                      </p:tavLst>
                                    </p:anim>
                                    <p:animEffect transition="in" filter="fade">
                                      <p:cBhvr>
                                        <p:cTn id="54" dur="500"/>
                                        <p:tgtEl>
                                          <p:spTgt spid="30"/>
                                        </p:tgtEl>
                                      </p:cBhvr>
                                    </p:animEffect>
                                  </p:childTnLst>
                                </p:cTn>
                              </p:par>
                            </p:childTnLst>
                          </p:cTn>
                        </p:par>
                      </p:childTnLst>
                    </p:cTn>
                  </p:par>
                  <p:par>
                    <p:cTn id="55" fill="hold">
                      <p:stCondLst>
                        <p:cond delay="indefinite"/>
                      </p:stCondLst>
                      <p:childTnLst>
                        <p:par>
                          <p:cTn id="56" fill="hold">
                            <p:stCondLst>
                              <p:cond delay="0"/>
                            </p:stCondLst>
                            <p:childTnLst>
                              <p:par>
                                <p:cTn id="57" presetID="49" presetClass="entr" presetSubtype="0" decel="100000" fill="hold" grpId="0" nodeType="clickEffect">
                                  <p:stCondLst>
                                    <p:cond delay="0"/>
                                  </p:stCondLst>
                                  <p:childTnLst>
                                    <p:set>
                                      <p:cBhvr>
                                        <p:cTn id="58" dur="1" fill="hold">
                                          <p:stCondLst>
                                            <p:cond delay="0"/>
                                          </p:stCondLst>
                                        </p:cTn>
                                        <p:tgtEl>
                                          <p:spTgt spid="29"/>
                                        </p:tgtEl>
                                        <p:attrNameLst>
                                          <p:attrName>style.visibility</p:attrName>
                                        </p:attrNameLst>
                                      </p:cBhvr>
                                      <p:to>
                                        <p:strVal val="visible"/>
                                      </p:to>
                                    </p:set>
                                    <p:anim calcmode="lin" valueType="num">
                                      <p:cBhvr>
                                        <p:cTn id="59" dur="500" fill="hold"/>
                                        <p:tgtEl>
                                          <p:spTgt spid="29"/>
                                        </p:tgtEl>
                                        <p:attrNameLst>
                                          <p:attrName>ppt_w</p:attrName>
                                        </p:attrNameLst>
                                      </p:cBhvr>
                                      <p:tavLst>
                                        <p:tav tm="0">
                                          <p:val>
                                            <p:fltVal val="0"/>
                                          </p:val>
                                        </p:tav>
                                        <p:tav tm="100000">
                                          <p:val>
                                            <p:strVal val="#ppt_w"/>
                                          </p:val>
                                        </p:tav>
                                      </p:tavLst>
                                    </p:anim>
                                    <p:anim calcmode="lin" valueType="num">
                                      <p:cBhvr>
                                        <p:cTn id="60" dur="500" fill="hold"/>
                                        <p:tgtEl>
                                          <p:spTgt spid="29"/>
                                        </p:tgtEl>
                                        <p:attrNameLst>
                                          <p:attrName>ppt_h</p:attrName>
                                        </p:attrNameLst>
                                      </p:cBhvr>
                                      <p:tavLst>
                                        <p:tav tm="0">
                                          <p:val>
                                            <p:fltVal val="0"/>
                                          </p:val>
                                        </p:tav>
                                        <p:tav tm="100000">
                                          <p:val>
                                            <p:strVal val="#ppt_h"/>
                                          </p:val>
                                        </p:tav>
                                      </p:tavLst>
                                    </p:anim>
                                    <p:anim calcmode="lin" valueType="num">
                                      <p:cBhvr>
                                        <p:cTn id="61" dur="500" fill="hold"/>
                                        <p:tgtEl>
                                          <p:spTgt spid="29"/>
                                        </p:tgtEl>
                                        <p:attrNameLst>
                                          <p:attrName>style.rotation</p:attrName>
                                        </p:attrNameLst>
                                      </p:cBhvr>
                                      <p:tavLst>
                                        <p:tav tm="0">
                                          <p:val>
                                            <p:fltVal val="360"/>
                                          </p:val>
                                        </p:tav>
                                        <p:tav tm="100000">
                                          <p:val>
                                            <p:fltVal val="0"/>
                                          </p:val>
                                        </p:tav>
                                      </p:tavLst>
                                    </p:anim>
                                    <p:animEffect transition="in" filter="fade">
                                      <p:cBhvr>
                                        <p:cTn id="6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9" grpId="0"/>
      <p:bldP spid="3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57200" y="274638"/>
            <a:ext cx="8229600" cy="487362"/>
          </a:xfrm>
          <a:prstGeom prst="rect">
            <a:avLst/>
          </a:prstGeom>
          <a:solidFill>
            <a:schemeClr val="bg1"/>
          </a:solidFill>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000" noProof="0" dirty="0" smtClean="0">
                <a:solidFill>
                  <a:srgbClr val="00B050"/>
                </a:solidFill>
                <a:latin typeface="+mj-lt"/>
                <a:ea typeface="+mj-ea"/>
                <a:cs typeface="+mj-cs"/>
              </a:rPr>
              <a:t>2.4 Kinematics Equations (Constant Acceleration)</a:t>
            </a:r>
            <a:endParaRPr kumimoji="0" lang="en-US" sz="2000" b="0" i="0" u="none" strike="noStrike" kern="1200" cap="none" spc="0" normalizeH="0" baseline="0" noProof="0" dirty="0">
              <a:ln>
                <a:noFill/>
              </a:ln>
              <a:solidFill>
                <a:srgbClr val="00B050"/>
              </a:solidFill>
              <a:effectLst/>
              <a:uLnTx/>
              <a:uFillTx/>
              <a:latin typeface="+mj-lt"/>
              <a:ea typeface="+mj-ea"/>
              <a:cs typeface="+mj-cs"/>
            </a:endParaRPr>
          </a:p>
        </p:txBody>
      </p:sp>
      <p:sp>
        <p:nvSpPr>
          <p:cNvPr id="3" name="Rectangle 3" descr="ICB_BulletedTxt_Content"/>
          <p:cNvSpPr txBox="1">
            <a:spLocks noChangeArrowheads="1"/>
          </p:cNvSpPr>
          <p:nvPr/>
        </p:nvSpPr>
        <p:spPr>
          <a:xfrm>
            <a:off x="552734" y="763138"/>
            <a:ext cx="7894637" cy="5016758"/>
          </a:xfrm>
          <a:prstGeom prst="rect">
            <a:avLst/>
          </a:prstGeom>
        </p:spPr>
        <p:txBody>
          <a:bodyPr>
            <a:spAutoFit/>
          </a:bodyPr>
          <a:lstStyle/>
          <a:p>
            <a:pPr marL="461963" lvl="0" indent="-461963">
              <a:defRPr/>
            </a:pPr>
            <a:r>
              <a:rPr lang="en-US" sz="2000" dirty="0" smtClean="0"/>
              <a:t>• By combining the formulas and descriptions of motion we have learned so far, we can derive three basic equations.</a:t>
            </a:r>
          </a:p>
          <a:p>
            <a:pPr marL="461963" lvl="0" indent="-461963">
              <a:defRPr/>
            </a:pPr>
            <a:endParaRPr lang="en-US" sz="2000" dirty="0" smtClean="0"/>
          </a:p>
          <a:p>
            <a:pPr marL="461963" lvl="0" indent="-461963">
              <a:defRPr/>
            </a:pPr>
            <a:endParaRPr lang="en-US" sz="2000" dirty="0" smtClean="0"/>
          </a:p>
          <a:p>
            <a:pPr marL="461963" lvl="0" indent="-461963">
              <a:defRPr/>
            </a:pPr>
            <a:r>
              <a:rPr lang="en-US" sz="2000" dirty="0" smtClean="0"/>
              <a:t>	1)  velocity as a function of time</a:t>
            </a:r>
          </a:p>
          <a:p>
            <a:pPr marL="461963" lvl="0" indent="-461963">
              <a:defRPr/>
            </a:pPr>
            <a:endParaRPr lang="en-US" sz="2000" dirty="0" smtClean="0"/>
          </a:p>
          <a:p>
            <a:pPr marL="461963" lvl="0" indent="-461963">
              <a:defRPr/>
            </a:pPr>
            <a:r>
              <a:rPr lang="en-US" sz="2000" dirty="0" smtClean="0"/>
              <a:t>	2)  displacement as a function of time</a:t>
            </a:r>
          </a:p>
          <a:p>
            <a:pPr marL="461963" lvl="0" indent="-461963">
              <a:defRPr/>
            </a:pPr>
            <a:endParaRPr lang="en-US" sz="2000" dirty="0" smtClean="0"/>
          </a:p>
          <a:p>
            <a:pPr marL="461963" lvl="0" indent="-461963">
              <a:defRPr/>
            </a:pPr>
            <a:r>
              <a:rPr lang="en-US" sz="2000" dirty="0" smtClean="0"/>
              <a:t>	3)  velocity as a function of displacement</a:t>
            </a:r>
          </a:p>
          <a:p>
            <a:pPr marL="461963" lvl="0" indent="-461963">
              <a:defRPr/>
            </a:pPr>
            <a:endParaRPr lang="en-US" sz="2000" dirty="0" smtClean="0"/>
          </a:p>
          <a:p>
            <a:pPr marL="461963" lvl="0" indent="-461963">
              <a:defRPr/>
            </a:pPr>
            <a:endParaRPr lang="en-US" sz="2000" dirty="0" smtClean="0"/>
          </a:p>
          <a:p>
            <a:pPr marL="461963" lvl="0" indent="-461963">
              <a:defRPr/>
            </a:pPr>
            <a:r>
              <a:rPr lang="en-US" sz="2000" dirty="0" smtClean="0"/>
              <a:t>• Choose the equation that has three of your known variables, and solve for the unknown. </a:t>
            </a:r>
          </a:p>
          <a:p>
            <a:pPr marL="461963" lvl="0" indent="-461963">
              <a:defRPr/>
            </a:pPr>
            <a:endParaRPr lang="en-US" sz="2000" dirty="0" smtClean="0"/>
          </a:p>
          <a:p>
            <a:pPr marL="461963" lvl="0" indent="-461963">
              <a:defRPr/>
            </a:pPr>
            <a:endParaRPr lang="en-US" sz="2000" dirty="0" smtClean="0"/>
          </a:p>
          <a:p>
            <a:pPr marL="461963" lvl="0" indent="-461963">
              <a:defRPr/>
            </a:pPr>
            <a:r>
              <a:rPr lang="en-US" sz="2000" dirty="0" smtClean="0"/>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blinds(horizontal)">
                                      <p:cBhvr>
                                        <p:cTn id="11" dur="500"/>
                                        <p:tgtEl>
                                          <p:spTgt spid="3">
                                            <p:txEl>
                                              <p:pRg st="3" end="3"/>
                                            </p:txEl>
                                          </p:spTgt>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blinds(horizontal)">
                                      <p:cBhvr>
                                        <p:cTn id="15" dur="500"/>
                                        <p:tgtEl>
                                          <p:spTgt spid="3">
                                            <p:txEl>
                                              <p:pRg st="5" end="5"/>
                                            </p:txEl>
                                          </p:spTgt>
                                        </p:tgtEl>
                                      </p:cBhvr>
                                    </p:animEffect>
                                  </p:childTnLst>
                                </p:cTn>
                              </p:par>
                            </p:childTnLst>
                          </p:cTn>
                        </p:par>
                        <p:par>
                          <p:cTn id="16" fill="hold">
                            <p:stCondLst>
                              <p:cond delay="1500"/>
                            </p:stCondLst>
                            <p:childTnLst>
                              <p:par>
                                <p:cTn id="17" presetID="3" presetClass="entr" presetSubtype="10" fill="hold" nodeType="after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blinds(horizontal)">
                                      <p:cBhvr>
                                        <p:cTn id="19" dur="500"/>
                                        <p:tgtEl>
                                          <p:spTgt spid="3">
                                            <p:txEl>
                                              <p:pRg st="7" end="7"/>
                                            </p:txEl>
                                          </p:spTgt>
                                        </p:tgtEl>
                                      </p:cBhvr>
                                    </p:animEffect>
                                  </p:childTnLst>
                                </p:cTn>
                              </p:par>
                            </p:childTnLst>
                          </p:cTn>
                        </p:par>
                        <p:par>
                          <p:cTn id="20" fill="hold">
                            <p:stCondLst>
                              <p:cond delay="2000"/>
                            </p:stCondLst>
                            <p:childTnLst>
                              <p:par>
                                <p:cTn id="21" presetID="3" presetClass="entr" presetSubtype="10" fill="hold" nodeType="after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animEffect transition="in" filter="blinds(horizontal)">
                                      <p:cBhvr>
                                        <p:cTn id="23" dur="500"/>
                                        <p:tgtEl>
                                          <p:spTgt spid="3">
                                            <p:txEl>
                                              <p:pRg st="10" end="10"/>
                                            </p:txEl>
                                          </p:spTgt>
                                        </p:tgtEl>
                                      </p:cBhvr>
                                    </p:animEffect>
                                  </p:childTnLst>
                                </p:cTn>
                              </p:par>
                            </p:childTnLst>
                          </p:cTn>
                        </p:par>
                        <p:par>
                          <p:cTn id="24" fill="hold">
                            <p:stCondLst>
                              <p:cond delay="2500"/>
                            </p:stCondLst>
                            <p:childTnLst>
                              <p:par>
                                <p:cTn id="25" presetID="3" presetClass="entr" presetSubtype="10" fill="hold" nodeType="afterEffect">
                                  <p:stCondLst>
                                    <p:cond delay="0"/>
                                  </p:stCondLst>
                                  <p:childTnLst>
                                    <p:set>
                                      <p:cBhvr>
                                        <p:cTn id="26" dur="1" fill="hold">
                                          <p:stCondLst>
                                            <p:cond delay="0"/>
                                          </p:stCondLst>
                                        </p:cTn>
                                        <p:tgtEl>
                                          <p:spTgt spid="3">
                                            <p:txEl>
                                              <p:pRg st="13" end="13"/>
                                            </p:txEl>
                                          </p:spTgt>
                                        </p:tgtEl>
                                        <p:attrNameLst>
                                          <p:attrName>style.visibility</p:attrName>
                                        </p:attrNameLst>
                                      </p:cBhvr>
                                      <p:to>
                                        <p:strVal val="visible"/>
                                      </p:to>
                                    </p:set>
                                    <p:animEffect transition="in" filter="blinds(horizontal)">
                                      <p:cBhvr>
                                        <p:cTn id="27"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2" descr="Velocity as a function of time with constant acceration."/>
          <p:cNvPicPr>
            <a:picLocks noChangeAspect="1" noChangeArrowheads="1"/>
          </p:cNvPicPr>
          <p:nvPr/>
        </p:nvPicPr>
        <p:blipFill>
          <a:blip r:embed="rId3" cstate="print"/>
          <a:srcRect/>
          <a:stretch>
            <a:fillRect/>
          </a:stretch>
        </p:blipFill>
        <p:spPr bwMode="auto">
          <a:xfrm>
            <a:off x="275897" y="0"/>
            <a:ext cx="8868103" cy="6858000"/>
          </a:xfrm>
          <a:prstGeom prst="rect">
            <a:avLst/>
          </a:prstGeom>
          <a:noFill/>
        </p:spPr>
      </p:pic>
      <p:sp>
        <p:nvSpPr>
          <p:cNvPr id="3" name="Title 3"/>
          <p:cNvSpPr txBox="1">
            <a:spLocks/>
          </p:cNvSpPr>
          <p:nvPr/>
        </p:nvSpPr>
        <p:spPr>
          <a:xfrm>
            <a:off x="457200" y="274638"/>
            <a:ext cx="8229600" cy="487362"/>
          </a:xfrm>
          <a:prstGeom prst="rect">
            <a:avLst/>
          </a:prstGeom>
          <a:solidFill>
            <a:schemeClr val="bg1"/>
          </a:solidFill>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000" noProof="0" dirty="0" smtClean="0">
                <a:solidFill>
                  <a:srgbClr val="00B050"/>
                </a:solidFill>
                <a:latin typeface="+mj-lt"/>
                <a:ea typeface="+mj-ea"/>
                <a:cs typeface="+mj-cs"/>
              </a:rPr>
              <a:t>2.4 Kinematics Equations (Constant Acceleration)</a:t>
            </a:r>
            <a:endParaRPr kumimoji="0" lang="en-US" sz="2000" b="0" i="0" u="none" strike="noStrike" kern="1200" cap="none" spc="0" normalizeH="0" baseline="0" noProof="0" dirty="0">
              <a:ln>
                <a:noFill/>
              </a:ln>
              <a:solidFill>
                <a:srgbClr val="00B050"/>
              </a:solidFill>
              <a:effectLst/>
              <a:uLnTx/>
              <a:uFillTx/>
              <a:latin typeface="+mj-lt"/>
              <a:ea typeface="+mj-ea"/>
              <a:cs typeface="+mj-cs"/>
            </a:endParaRPr>
          </a:p>
        </p:txBody>
      </p:sp>
      <p:sp>
        <p:nvSpPr>
          <p:cNvPr id="4" name="TextBox 3"/>
          <p:cNvSpPr txBox="1"/>
          <p:nvPr/>
        </p:nvSpPr>
        <p:spPr>
          <a:xfrm>
            <a:off x="2423410" y="1076131"/>
            <a:ext cx="378630" cy="400110"/>
          </a:xfrm>
          <a:prstGeom prst="rect">
            <a:avLst/>
          </a:prstGeom>
          <a:noFill/>
        </p:spPr>
        <p:txBody>
          <a:bodyPr wrap="none" rtlCol="0">
            <a:spAutoFit/>
          </a:bodyPr>
          <a:lstStyle/>
          <a:p>
            <a:r>
              <a:rPr lang="en-US" sz="2000" dirty="0" smtClean="0"/>
              <a:t>1.</a:t>
            </a:r>
            <a:endParaRPr lang="en-US" sz="2000"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7543800" cy="609600"/>
          </a:xfrm>
        </p:spPr>
        <p:txBody>
          <a:bodyPr>
            <a:normAutofit/>
          </a:bodyPr>
          <a:lstStyle/>
          <a:p>
            <a:pPr algn="l"/>
            <a:r>
              <a:rPr lang="en-US" sz="2400" dirty="0" err="1" smtClean="0">
                <a:solidFill>
                  <a:srgbClr val="0070C0"/>
                </a:solidFill>
              </a:rPr>
              <a:t>Warmup</a:t>
            </a:r>
            <a:r>
              <a:rPr lang="en-US" sz="2400" dirty="0" smtClean="0">
                <a:solidFill>
                  <a:srgbClr val="0070C0"/>
                </a:solidFill>
              </a:rPr>
              <a:t>: </a:t>
            </a:r>
            <a:r>
              <a:rPr lang="en-US" sz="2400" dirty="0" err="1" smtClean="0">
                <a:solidFill>
                  <a:srgbClr val="0070C0"/>
                </a:solidFill>
              </a:rPr>
              <a:t>Movin</a:t>
            </a:r>
            <a:r>
              <a:rPr lang="en-US" sz="2400" dirty="0" smtClean="0">
                <a:solidFill>
                  <a:srgbClr val="0070C0"/>
                </a:solidFill>
              </a:rPr>
              <a:t>’ On</a:t>
            </a:r>
            <a:endParaRPr lang="en-US" sz="2400" dirty="0">
              <a:solidFill>
                <a:srgbClr val="0070C0"/>
              </a:solidFill>
            </a:endParaRPr>
          </a:p>
        </p:txBody>
      </p:sp>
      <p:sp>
        <p:nvSpPr>
          <p:cNvPr id="3" name="Content Placeholder 2"/>
          <p:cNvSpPr>
            <a:spLocks noGrp="1"/>
          </p:cNvSpPr>
          <p:nvPr>
            <p:ph idx="1"/>
          </p:nvPr>
        </p:nvSpPr>
        <p:spPr>
          <a:xfrm>
            <a:off x="457200" y="914400"/>
            <a:ext cx="8229600" cy="1904999"/>
          </a:xfrm>
        </p:spPr>
        <p:txBody>
          <a:bodyPr>
            <a:normAutofit lnSpcReduction="10000"/>
          </a:bodyPr>
          <a:lstStyle/>
          <a:p>
            <a:pPr>
              <a:buNone/>
            </a:pPr>
            <a:r>
              <a:rPr lang="en-US" sz="2000" b="1" dirty="0" smtClean="0"/>
              <a:t>Acceleration </a:t>
            </a:r>
            <a:r>
              <a:rPr lang="en-US" sz="2000" dirty="0" smtClean="0"/>
              <a:t>refers to any change in an object’s velocity. </a:t>
            </a:r>
            <a:r>
              <a:rPr lang="en-US" sz="2000" b="1" dirty="0" smtClean="0"/>
              <a:t>Velocity </a:t>
            </a:r>
            <a:r>
              <a:rPr lang="en-US" sz="2000" dirty="0" smtClean="0"/>
              <a:t>not only refers to an object’s speed but also its direction. The direction of an object’s acceleration is the same as the direction of the force causing it.</a:t>
            </a:r>
          </a:p>
          <a:p>
            <a:pPr>
              <a:buNone/>
            </a:pPr>
            <a:r>
              <a:rPr lang="en-US" sz="2000" dirty="0" smtClean="0"/>
              <a:t>***************************************************************</a:t>
            </a:r>
          </a:p>
          <a:p>
            <a:pPr>
              <a:buNone/>
            </a:pPr>
            <a:r>
              <a:rPr lang="en-US" sz="2000" i="1" dirty="0" smtClean="0"/>
              <a:t>Complete the table below by drawing arrows to indicate the directions of the objects’ velocity and acceleration.</a:t>
            </a:r>
          </a:p>
          <a:p>
            <a:pPr>
              <a:buNone/>
            </a:pPr>
            <a:endParaRPr lang="en-US" sz="2000" dirty="0" smtClean="0"/>
          </a:p>
          <a:p>
            <a:pPr>
              <a:buNone/>
            </a:pPr>
            <a:endParaRPr lang="en-US" sz="2000" dirty="0"/>
          </a:p>
        </p:txBody>
      </p:sp>
      <p:sp>
        <p:nvSpPr>
          <p:cNvPr id="4" name="TextBox 3"/>
          <p:cNvSpPr txBox="1"/>
          <p:nvPr/>
        </p:nvSpPr>
        <p:spPr>
          <a:xfrm>
            <a:off x="6477000" y="6324600"/>
            <a:ext cx="2209800" cy="307777"/>
          </a:xfrm>
          <a:prstGeom prst="rect">
            <a:avLst/>
          </a:prstGeom>
          <a:noFill/>
        </p:spPr>
        <p:txBody>
          <a:bodyPr wrap="square" rtlCol="0">
            <a:spAutoFit/>
          </a:bodyPr>
          <a:lstStyle/>
          <a:p>
            <a:r>
              <a:rPr lang="en-US" sz="1400" dirty="0" smtClean="0"/>
              <a:t>Physics Daily </a:t>
            </a:r>
            <a:r>
              <a:rPr lang="en-US" sz="1400" dirty="0" err="1" smtClean="0"/>
              <a:t>Warmup</a:t>
            </a:r>
            <a:r>
              <a:rPr lang="en-US" sz="1400" dirty="0" smtClean="0"/>
              <a:t> #19</a:t>
            </a:r>
            <a:endParaRPr lang="en-US" sz="1400" dirty="0"/>
          </a:p>
        </p:txBody>
      </p:sp>
      <p:graphicFrame>
        <p:nvGraphicFramePr>
          <p:cNvPr id="6" name="Table 5"/>
          <p:cNvGraphicFramePr>
            <a:graphicFrameLocks noGrp="1"/>
          </p:cNvGraphicFramePr>
          <p:nvPr/>
        </p:nvGraphicFramePr>
        <p:xfrm>
          <a:off x="685800" y="2971800"/>
          <a:ext cx="7848600" cy="3154680"/>
        </p:xfrm>
        <a:graphic>
          <a:graphicData uri="http://schemas.openxmlformats.org/drawingml/2006/table">
            <a:tbl>
              <a:tblPr firstRow="1" bandRow="1">
                <a:tableStyleId>{5C22544A-7EE6-4342-B048-85BDC9FD1C3A}</a:tableStyleId>
              </a:tblPr>
              <a:tblGrid>
                <a:gridCol w="4648200"/>
                <a:gridCol w="1600200"/>
                <a:gridCol w="1600200"/>
              </a:tblGrid>
              <a:tr h="594360">
                <a:tc>
                  <a:txBody>
                    <a:bodyPr/>
                    <a:lstStyle/>
                    <a:p>
                      <a:r>
                        <a:rPr lang="en-US" dirty="0" smtClean="0"/>
                        <a:t>Description of Motion</a:t>
                      </a:r>
                      <a:endParaRPr lang="en-US" dirty="0"/>
                    </a:p>
                  </a:txBody>
                  <a:tcPr/>
                </a:tc>
                <a:tc>
                  <a:txBody>
                    <a:bodyPr/>
                    <a:lstStyle/>
                    <a:p>
                      <a:r>
                        <a:rPr lang="en-US" dirty="0" smtClean="0"/>
                        <a:t>Direction of Velocity</a:t>
                      </a:r>
                      <a:endParaRPr lang="en-US" dirty="0"/>
                    </a:p>
                  </a:txBody>
                  <a:tcPr/>
                </a:tc>
                <a:tc>
                  <a:txBody>
                    <a:bodyPr/>
                    <a:lstStyle/>
                    <a:p>
                      <a:r>
                        <a:rPr lang="en-US" dirty="0" smtClean="0"/>
                        <a:t>Direction of Acceleration</a:t>
                      </a:r>
                      <a:endParaRPr lang="en-US" dirty="0"/>
                    </a:p>
                  </a:txBody>
                  <a:tcPr/>
                </a:tc>
              </a:tr>
              <a:tr h="594360">
                <a:tc>
                  <a:txBody>
                    <a:bodyPr/>
                    <a:lstStyle/>
                    <a:p>
                      <a:r>
                        <a:rPr lang="en-US" dirty="0" smtClean="0"/>
                        <a:t>A ball is dropped</a:t>
                      </a:r>
                      <a:r>
                        <a:rPr lang="en-US" baseline="0" dirty="0" smtClean="0"/>
                        <a:t> from a ladder.</a:t>
                      </a:r>
                      <a:endParaRPr lang="en-US" dirty="0"/>
                    </a:p>
                  </a:txBody>
                  <a:tcPr/>
                </a:tc>
                <a:tc>
                  <a:txBody>
                    <a:bodyPr/>
                    <a:lstStyle/>
                    <a:p>
                      <a:endParaRPr lang="en-US" dirty="0"/>
                    </a:p>
                  </a:txBody>
                  <a:tcPr/>
                </a:tc>
                <a:tc>
                  <a:txBody>
                    <a:bodyPr/>
                    <a:lstStyle/>
                    <a:p>
                      <a:endParaRPr lang="en-US" dirty="0"/>
                    </a:p>
                  </a:txBody>
                  <a:tcPr/>
                </a:tc>
              </a:tr>
              <a:tr h="594360">
                <a:tc>
                  <a:txBody>
                    <a:bodyPr/>
                    <a:lstStyle/>
                    <a:p>
                      <a:r>
                        <a:rPr lang="en-US" dirty="0" smtClean="0"/>
                        <a:t>A car is moving to the right when the driver applies the brakes</a:t>
                      </a:r>
                      <a:r>
                        <a:rPr lang="en-US" baseline="0" dirty="0" smtClean="0"/>
                        <a:t> to slow down.</a:t>
                      </a:r>
                    </a:p>
                  </a:txBody>
                  <a:tcPr/>
                </a:tc>
                <a:tc>
                  <a:txBody>
                    <a:bodyPr/>
                    <a:lstStyle/>
                    <a:p>
                      <a:endParaRPr lang="en-US"/>
                    </a:p>
                  </a:txBody>
                  <a:tcPr/>
                </a:tc>
                <a:tc>
                  <a:txBody>
                    <a:bodyPr/>
                    <a:lstStyle/>
                    <a:p>
                      <a:endParaRPr lang="en-US" dirty="0"/>
                    </a:p>
                  </a:txBody>
                  <a:tcPr/>
                </a:tc>
              </a:tr>
              <a:tr h="594360">
                <a:tc>
                  <a:txBody>
                    <a:bodyPr/>
                    <a:lstStyle/>
                    <a:p>
                      <a:r>
                        <a:rPr lang="en-US" dirty="0" smtClean="0"/>
                        <a:t>A ball tied to a string and being swung</a:t>
                      </a:r>
                      <a:r>
                        <a:rPr lang="en-US" baseline="0" dirty="0" smtClean="0"/>
                        <a:t> clockwise is at the top of its circular path.</a:t>
                      </a:r>
                      <a:endParaRPr lang="en-US" dirty="0"/>
                    </a:p>
                  </a:txBody>
                  <a:tcPr/>
                </a:tc>
                <a:tc>
                  <a:txBody>
                    <a:bodyPr/>
                    <a:lstStyle/>
                    <a:p>
                      <a:endParaRPr lang="en-US" dirty="0"/>
                    </a:p>
                  </a:txBody>
                  <a:tcPr/>
                </a:tc>
                <a:tc>
                  <a:txBody>
                    <a:bodyPr/>
                    <a:lstStyle/>
                    <a:p>
                      <a:endParaRPr lang="en-US" dirty="0"/>
                    </a:p>
                  </a:txBody>
                  <a:tcPr/>
                </a:tc>
              </a:tr>
              <a:tr h="594360">
                <a:tc>
                  <a:txBody>
                    <a:bodyPr/>
                    <a:lstStyle/>
                    <a:p>
                      <a:r>
                        <a:rPr lang="en-US" dirty="0" smtClean="0"/>
                        <a:t>A sled is pushed to the left causing it to speed up.</a:t>
                      </a:r>
                      <a:endParaRPr lang="en-US" dirty="0"/>
                    </a:p>
                  </a:txBody>
                  <a:tcPr/>
                </a:tc>
                <a:tc>
                  <a:txBody>
                    <a:bodyPr/>
                    <a:lstStyle/>
                    <a:p>
                      <a:endParaRPr lang="en-US" dirty="0"/>
                    </a:p>
                  </a:txBody>
                  <a:tcPr/>
                </a:tc>
                <a:tc>
                  <a:txBody>
                    <a:bodyPr/>
                    <a:lstStyle/>
                    <a:p>
                      <a:endParaRPr lang="en-US" dirty="0"/>
                    </a:p>
                  </a:txBody>
                  <a:tcPr/>
                </a:tc>
              </a:tr>
            </a:tbl>
          </a:graphicData>
        </a:graphic>
      </p:graphicFrame>
      <p:cxnSp>
        <p:nvCxnSpPr>
          <p:cNvPr id="8" name="Straight Arrow Connector 7"/>
          <p:cNvCxnSpPr/>
          <p:nvPr/>
        </p:nvCxnSpPr>
        <p:spPr>
          <a:xfrm rot="5400000">
            <a:off x="5905500" y="3924300"/>
            <a:ext cx="381000" cy="1588"/>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5400000">
            <a:off x="7506494" y="3923506"/>
            <a:ext cx="381000" cy="1588"/>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5400000">
            <a:off x="7506494" y="5218906"/>
            <a:ext cx="381000" cy="1588"/>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10800000">
            <a:off x="7467600" y="4572000"/>
            <a:ext cx="381000" cy="1588"/>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10800000">
            <a:off x="7467600" y="5791200"/>
            <a:ext cx="381000" cy="1588"/>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10800000">
            <a:off x="5867400" y="5791200"/>
            <a:ext cx="381000" cy="1588"/>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867400" y="4572000"/>
            <a:ext cx="381000" cy="1588"/>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5867400" y="5181600"/>
            <a:ext cx="381000" cy="1588"/>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3" name="arrow.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500"/>
                                        <p:tgtEl>
                                          <p:spTgt spid="9"/>
                                        </p:tgtEl>
                                      </p:cBhvr>
                                    </p:animEffect>
                                  </p:childTnLst>
                                  <p:subTnLst>
                                    <p:audio>
                                      <p:cMediaNode>
                                        <p:cTn display="0" masterRel="sameClick">
                                          <p:stCondLst>
                                            <p:cond evt="begin" delay="0">
                                              <p:tn val="10"/>
                                            </p:cond>
                                          </p:stCondLst>
                                          <p:endCondLst>
                                            <p:cond evt="onStopAudio" delay="0">
                                              <p:tgtEl>
                                                <p:sldTgt/>
                                              </p:tgtEl>
                                            </p:cond>
                                          </p:endCondLst>
                                        </p:cTn>
                                        <p:tgtEl>
                                          <p:sndTgt r:embed="rId3" name="arrow.wav"/>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subTnLst>
                                    <p:audio>
                                      <p:cMediaNode>
                                        <p:cTn display="0" masterRel="sameClick">
                                          <p:stCondLst>
                                            <p:cond evt="begin" delay="0">
                                              <p:tn val="15"/>
                                            </p:cond>
                                          </p:stCondLst>
                                          <p:endCondLst>
                                            <p:cond evt="onStopAudio" delay="0">
                                              <p:tgtEl>
                                                <p:sldTgt/>
                                              </p:tgtEl>
                                            </p:cond>
                                          </p:endCondLst>
                                        </p:cTn>
                                        <p:tgtEl>
                                          <p:sndTgt r:embed="rId3" name="arrow.wav"/>
                                        </p:tgtEl>
                                      </p:cMediaNode>
                                    </p:audio>
                                  </p:sub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right)">
                                      <p:cBhvr>
                                        <p:cTn id="22" dur="500"/>
                                        <p:tgtEl>
                                          <p:spTgt spid="11"/>
                                        </p:tgtEl>
                                      </p:cBhvr>
                                    </p:animEffect>
                                  </p:childTnLst>
                                  <p:subTnLst>
                                    <p:audio>
                                      <p:cMediaNode>
                                        <p:cTn display="0" masterRel="sameClick">
                                          <p:stCondLst>
                                            <p:cond evt="begin" delay="0">
                                              <p:tn val="20"/>
                                            </p:cond>
                                          </p:stCondLst>
                                          <p:endCondLst>
                                            <p:cond evt="onStopAudio" delay="0">
                                              <p:tgtEl>
                                                <p:sldTgt/>
                                              </p:tgtEl>
                                            </p:cond>
                                          </p:endCondLst>
                                        </p:cTn>
                                        <p:tgtEl>
                                          <p:sndTgt r:embed="rId3" name="arrow.wav"/>
                                        </p:tgtEl>
                                      </p:cMediaNode>
                                    </p:audio>
                                  </p:sub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subTnLst>
                                    <p:audio>
                                      <p:cMediaNode>
                                        <p:cTn display="0" masterRel="sameClick">
                                          <p:stCondLst>
                                            <p:cond evt="begin" delay="0">
                                              <p:tn val="25"/>
                                            </p:cond>
                                          </p:stCondLst>
                                          <p:endCondLst>
                                            <p:cond evt="onStopAudio" delay="0">
                                              <p:tgtEl>
                                                <p:sldTgt/>
                                              </p:tgtEl>
                                            </p:cond>
                                          </p:endCondLst>
                                        </p:cTn>
                                        <p:tgtEl>
                                          <p:sndTgt r:embed="rId3" name="arrow.wav"/>
                                        </p:tgtEl>
                                      </p:cMediaNode>
                                    </p:audio>
                                  </p:sub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subTnLst>
                                    <p:audio>
                                      <p:cMediaNode>
                                        <p:cTn display="0" masterRel="sameClick">
                                          <p:stCondLst>
                                            <p:cond evt="begin" delay="0">
                                              <p:tn val="30"/>
                                            </p:cond>
                                          </p:stCondLst>
                                          <p:endCondLst>
                                            <p:cond evt="onStopAudio" delay="0">
                                              <p:tgtEl>
                                                <p:sldTgt/>
                                              </p:tgtEl>
                                            </p:cond>
                                          </p:endCondLst>
                                        </p:cTn>
                                        <p:tgtEl>
                                          <p:sndTgt r:embed="rId3" name="arrow.wav"/>
                                        </p:tgtEl>
                                      </p:cMediaNode>
                                    </p:audio>
                                  </p:subTnLst>
                                </p:cTn>
                              </p:par>
                            </p:childTnLst>
                          </p:cTn>
                        </p:par>
                      </p:childTnLst>
                    </p:cTn>
                  </p:par>
                  <p:par>
                    <p:cTn id="33" fill="hold">
                      <p:stCondLst>
                        <p:cond delay="indefinite"/>
                      </p:stCondLst>
                      <p:childTnLst>
                        <p:par>
                          <p:cTn id="34" fill="hold">
                            <p:stCondLst>
                              <p:cond delay="0"/>
                            </p:stCondLst>
                            <p:childTnLst>
                              <p:par>
                                <p:cTn id="35" presetID="22" presetClass="entr" presetSubtype="2"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subTnLst>
                                    <p:audio>
                                      <p:cMediaNode>
                                        <p:cTn display="0" masterRel="sameClick">
                                          <p:stCondLst>
                                            <p:cond evt="begin" delay="0">
                                              <p:tn val="35"/>
                                            </p:cond>
                                          </p:stCondLst>
                                          <p:endCondLst>
                                            <p:cond evt="onStopAudio" delay="0">
                                              <p:tgtEl>
                                                <p:sldTgt/>
                                              </p:tgtEl>
                                            </p:cond>
                                          </p:endCondLst>
                                        </p:cTn>
                                        <p:tgtEl>
                                          <p:sndTgt r:embed="rId3" name="arrow.wav"/>
                                        </p:tgtEl>
                                      </p:cMediaNode>
                                    </p:audio>
                                  </p:subTnLst>
                                </p:cTn>
                              </p:par>
                            </p:childTnLst>
                          </p:cTn>
                        </p:par>
                      </p:childTnLst>
                    </p:cTn>
                  </p:par>
                  <p:par>
                    <p:cTn id="38" fill="hold">
                      <p:stCondLst>
                        <p:cond delay="indefinite"/>
                      </p:stCondLst>
                      <p:childTnLst>
                        <p:par>
                          <p:cTn id="39" fill="hold">
                            <p:stCondLst>
                              <p:cond delay="0"/>
                            </p:stCondLst>
                            <p:childTnLst>
                              <p:par>
                                <p:cTn id="40" presetID="22" presetClass="entr" presetSubtype="2"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right)">
                                      <p:cBhvr>
                                        <p:cTn id="42" dur="500"/>
                                        <p:tgtEl>
                                          <p:spTgt spid="13"/>
                                        </p:tgtEl>
                                      </p:cBhvr>
                                    </p:animEffect>
                                  </p:childTnLst>
                                  <p:subTnLst>
                                    <p:audio>
                                      <p:cMediaNode>
                                        <p:cTn display="0" masterRel="sameClick">
                                          <p:stCondLst>
                                            <p:cond evt="begin" delay="0">
                                              <p:tn val="40"/>
                                            </p:cond>
                                          </p:stCondLst>
                                          <p:endCondLst>
                                            <p:cond evt="onStopAudio" delay="0">
                                              <p:tgtEl>
                                                <p:sldTgt/>
                                              </p:tgtEl>
                                            </p:cond>
                                          </p:endCondLst>
                                        </p:cTn>
                                        <p:tgtEl>
                                          <p:sndTgt r:embed="rId3"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6" name="Picture 4" descr="Displacement equation"/>
          <p:cNvPicPr>
            <a:picLocks noChangeAspect="1" noChangeArrowheads="1"/>
          </p:cNvPicPr>
          <p:nvPr/>
        </p:nvPicPr>
        <p:blipFill>
          <a:blip r:embed="rId3" cstate="print"/>
          <a:srcRect/>
          <a:stretch>
            <a:fillRect/>
          </a:stretch>
        </p:blipFill>
        <p:spPr bwMode="auto">
          <a:xfrm>
            <a:off x="272955" y="-2275"/>
            <a:ext cx="8871045" cy="6860275"/>
          </a:xfrm>
          <a:prstGeom prst="rect">
            <a:avLst/>
          </a:prstGeom>
          <a:noFill/>
        </p:spPr>
      </p:pic>
      <p:sp>
        <p:nvSpPr>
          <p:cNvPr id="4" name="Title 3"/>
          <p:cNvSpPr txBox="1">
            <a:spLocks/>
          </p:cNvSpPr>
          <p:nvPr/>
        </p:nvSpPr>
        <p:spPr>
          <a:xfrm>
            <a:off x="457200" y="274638"/>
            <a:ext cx="8229600" cy="487362"/>
          </a:xfrm>
          <a:prstGeom prst="rect">
            <a:avLst/>
          </a:prstGeom>
          <a:solidFill>
            <a:schemeClr val="bg1"/>
          </a:solidFill>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000" noProof="0" dirty="0" smtClean="0">
                <a:solidFill>
                  <a:srgbClr val="00B050"/>
                </a:solidFill>
                <a:latin typeface="+mj-lt"/>
                <a:ea typeface="+mj-ea"/>
                <a:cs typeface="+mj-cs"/>
              </a:rPr>
              <a:t>2.4 Kinematics Equations (Constant Acceleration)</a:t>
            </a:r>
            <a:endParaRPr kumimoji="0" lang="en-US" sz="2000" b="0" i="0" u="none" strike="noStrike" kern="1200" cap="none" spc="0" normalizeH="0" baseline="0" noProof="0" dirty="0">
              <a:ln>
                <a:noFill/>
              </a:ln>
              <a:solidFill>
                <a:srgbClr val="00B050"/>
              </a:solidFill>
              <a:effectLst/>
              <a:uLnTx/>
              <a:uFillTx/>
              <a:latin typeface="+mj-lt"/>
              <a:ea typeface="+mj-ea"/>
              <a:cs typeface="+mj-cs"/>
            </a:endParaRPr>
          </a:p>
        </p:txBody>
      </p:sp>
      <p:sp>
        <p:nvSpPr>
          <p:cNvPr id="5" name="TextBox 4"/>
          <p:cNvSpPr txBox="1"/>
          <p:nvPr/>
        </p:nvSpPr>
        <p:spPr>
          <a:xfrm>
            <a:off x="518411" y="901960"/>
            <a:ext cx="378630" cy="400110"/>
          </a:xfrm>
          <a:prstGeom prst="rect">
            <a:avLst/>
          </a:prstGeom>
          <a:noFill/>
        </p:spPr>
        <p:txBody>
          <a:bodyPr wrap="none" rtlCol="0">
            <a:spAutoFit/>
          </a:bodyPr>
          <a:lstStyle/>
          <a:p>
            <a:r>
              <a:rPr lang="en-US" sz="2000" dirty="0" smtClean="0"/>
              <a:t>2.</a:t>
            </a:r>
            <a:endParaRPr lang="en-US" sz="2000" dirty="0"/>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2" name="Picture 2" descr="Velocity as a function of displacement - one of the four equations of kinematics for constant acceleration"/>
          <p:cNvPicPr>
            <a:picLocks noChangeAspect="1" noChangeArrowheads="1"/>
          </p:cNvPicPr>
          <p:nvPr/>
        </p:nvPicPr>
        <p:blipFill>
          <a:blip r:embed="rId3" cstate="print"/>
          <a:srcRect/>
          <a:stretch>
            <a:fillRect/>
          </a:stretch>
        </p:blipFill>
        <p:spPr bwMode="auto">
          <a:xfrm>
            <a:off x="740417" y="0"/>
            <a:ext cx="8403583" cy="6498771"/>
          </a:xfrm>
          <a:prstGeom prst="rect">
            <a:avLst/>
          </a:prstGeom>
          <a:noFill/>
        </p:spPr>
      </p:pic>
      <p:sp>
        <p:nvSpPr>
          <p:cNvPr id="3" name="Title 3"/>
          <p:cNvSpPr txBox="1">
            <a:spLocks/>
          </p:cNvSpPr>
          <p:nvPr/>
        </p:nvSpPr>
        <p:spPr>
          <a:xfrm>
            <a:off x="457200" y="274638"/>
            <a:ext cx="8229600" cy="487362"/>
          </a:xfrm>
          <a:prstGeom prst="rect">
            <a:avLst/>
          </a:prstGeom>
          <a:solidFill>
            <a:schemeClr val="bg1"/>
          </a:solidFill>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000" noProof="0" dirty="0" smtClean="0">
                <a:solidFill>
                  <a:srgbClr val="00B050"/>
                </a:solidFill>
                <a:latin typeface="+mj-lt"/>
                <a:ea typeface="+mj-ea"/>
                <a:cs typeface="+mj-cs"/>
              </a:rPr>
              <a:t>2.4 Kinematics Equations (Constant Acceleration)</a:t>
            </a:r>
            <a:endParaRPr kumimoji="0" lang="en-US" sz="2000" b="0" i="0" u="none" strike="noStrike" kern="1200" cap="none" spc="0" normalizeH="0" baseline="0" noProof="0" dirty="0">
              <a:ln>
                <a:noFill/>
              </a:ln>
              <a:solidFill>
                <a:srgbClr val="00B050"/>
              </a:solidFill>
              <a:effectLst/>
              <a:uLnTx/>
              <a:uFillTx/>
              <a:latin typeface="+mj-lt"/>
              <a:ea typeface="+mj-ea"/>
              <a:cs typeface="+mj-cs"/>
            </a:endParaRPr>
          </a:p>
        </p:txBody>
      </p:sp>
      <p:sp>
        <p:nvSpPr>
          <p:cNvPr id="4" name="TextBox 3"/>
          <p:cNvSpPr txBox="1"/>
          <p:nvPr/>
        </p:nvSpPr>
        <p:spPr>
          <a:xfrm>
            <a:off x="2249239" y="945503"/>
            <a:ext cx="378630" cy="400110"/>
          </a:xfrm>
          <a:prstGeom prst="rect">
            <a:avLst/>
          </a:prstGeom>
          <a:noFill/>
        </p:spPr>
        <p:txBody>
          <a:bodyPr wrap="none" rtlCol="0">
            <a:spAutoFit/>
          </a:bodyPr>
          <a:lstStyle/>
          <a:p>
            <a:r>
              <a:rPr lang="en-US" sz="2000" dirty="0" smtClean="0"/>
              <a:t>3.</a:t>
            </a:r>
            <a:endParaRPr lang="en-US" sz="2000" dirty="0"/>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57200" y="274638"/>
            <a:ext cx="8229600" cy="487362"/>
          </a:xfrm>
          <a:prstGeom prst="rect">
            <a:avLst/>
          </a:prstGeom>
          <a:solidFill>
            <a:schemeClr val="bg1"/>
          </a:solidFill>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000" noProof="0" dirty="0" smtClean="0">
                <a:solidFill>
                  <a:srgbClr val="00B050"/>
                </a:solidFill>
                <a:latin typeface="+mj-lt"/>
                <a:ea typeface="+mj-ea"/>
                <a:cs typeface="+mj-cs"/>
              </a:rPr>
              <a:t>2.4 Kinematics Equations (Constant Acceleration)</a:t>
            </a:r>
            <a:endParaRPr kumimoji="0" lang="en-US" sz="2000" b="0" i="0" u="none" strike="noStrike" kern="1200" cap="none" spc="0" normalizeH="0" baseline="0" noProof="0" dirty="0">
              <a:ln>
                <a:noFill/>
              </a:ln>
              <a:solidFill>
                <a:srgbClr val="00B050"/>
              </a:solidFill>
              <a:effectLst/>
              <a:uLnTx/>
              <a:uFillTx/>
              <a:latin typeface="+mj-lt"/>
              <a:ea typeface="+mj-ea"/>
              <a:cs typeface="+mj-cs"/>
            </a:endParaRPr>
          </a:p>
        </p:txBody>
      </p:sp>
      <p:sp>
        <p:nvSpPr>
          <p:cNvPr id="3" name="TextBox 2"/>
          <p:cNvSpPr txBox="1"/>
          <p:nvPr/>
        </p:nvSpPr>
        <p:spPr>
          <a:xfrm>
            <a:off x="489857" y="838200"/>
            <a:ext cx="8516755" cy="923330"/>
          </a:xfrm>
          <a:prstGeom prst="rect">
            <a:avLst/>
          </a:prstGeom>
          <a:noFill/>
        </p:spPr>
        <p:txBody>
          <a:bodyPr wrap="none" rtlCol="0">
            <a:spAutoFit/>
          </a:bodyPr>
          <a:lstStyle/>
          <a:p>
            <a:r>
              <a:rPr lang="en-US" dirty="0" smtClean="0"/>
              <a:t>Example: A rocket-propelled car begins at rest and accelerates at a constant rate up to</a:t>
            </a:r>
          </a:p>
          <a:p>
            <a:r>
              <a:rPr lang="en-US" dirty="0" smtClean="0"/>
              <a:t>a velocity of 120 m/s. If it takes 6.0 seconds for the car to accelerate from rest to 60 m/s, </a:t>
            </a:r>
          </a:p>
          <a:p>
            <a:r>
              <a:rPr lang="en-US" dirty="0" smtClean="0"/>
              <a:t>how long does it take for the car to reach 120 m/s, and how far does it travel in total?</a:t>
            </a:r>
            <a:endParaRPr lang="en-US" dirty="0"/>
          </a:p>
        </p:txBody>
      </p:sp>
      <p:sp>
        <p:nvSpPr>
          <p:cNvPr id="4" name="TextBox 3"/>
          <p:cNvSpPr txBox="1"/>
          <p:nvPr/>
        </p:nvSpPr>
        <p:spPr>
          <a:xfrm>
            <a:off x="598714" y="2079172"/>
            <a:ext cx="8251371" cy="3970318"/>
          </a:xfrm>
          <a:prstGeom prst="rect">
            <a:avLst/>
          </a:prstGeom>
          <a:noFill/>
        </p:spPr>
        <p:txBody>
          <a:bodyPr wrap="square" rtlCol="0">
            <a:spAutoFit/>
          </a:bodyPr>
          <a:lstStyle/>
          <a:p>
            <a:r>
              <a:rPr lang="en-US" dirty="0" smtClean="0"/>
              <a:t>Use Problem-Solving Strategy</a:t>
            </a:r>
          </a:p>
          <a:p>
            <a:endParaRPr lang="en-US" dirty="0" smtClean="0"/>
          </a:p>
          <a:p>
            <a:pPr marL="342900" indent="-342900"/>
            <a:r>
              <a:rPr lang="en-US" dirty="0" smtClean="0"/>
              <a:t>Read the problem and analyze it. Write down </a:t>
            </a:r>
            <a:r>
              <a:rPr lang="en-US" dirty="0" err="1" smtClean="0"/>
              <a:t>knowns</a:t>
            </a:r>
            <a:r>
              <a:rPr lang="en-US" dirty="0" smtClean="0"/>
              <a:t> and unknowns.</a:t>
            </a:r>
          </a:p>
          <a:p>
            <a:pPr marL="342900" indent="-342900"/>
            <a:endParaRPr lang="en-US" dirty="0" smtClean="0"/>
          </a:p>
          <a:p>
            <a:pPr marL="342900" indent="-342900"/>
            <a:r>
              <a:rPr lang="en-US" dirty="0" smtClean="0"/>
              <a:t>	</a:t>
            </a:r>
            <a:r>
              <a:rPr lang="en-US" dirty="0" err="1" smtClean="0"/>
              <a:t>v</a:t>
            </a:r>
            <a:r>
              <a:rPr lang="en-US" baseline="-25000" dirty="0" err="1" smtClean="0"/>
              <a:t>o</a:t>
            </a:r>
            <a:r>
              <a:rPr lang="en-US" baseline="-25000" dirty="0" smtClean="0"/>
              <a:t> </a:t>
            </a:r>
            <a:r>
              <a:rPr lang="en-US" dirty="0" smtClean="0"/>
              <a:t> = 0 m/s	a = ?      (but we know the car goes from 0 to 60 m/s in 6 s)		</a:t>
            </a:r>
          </a:p>
          <a:p>
            <a:pPr marL="342900" indent="-342900"/>
            <a:r>
              <a:rPr lang="en-US" dirty="0" smtClean="0"/>
              <a:t>	v = 120 m/s	</a:t>
            </a:r>
            <a:r>
              <a:rPr lang="en-US" dirty="0" smtClean="0">
                <a:solidFill>
                  <a:srgbClr val="FF0000"/>
                </a:solidFill>
              </a:rPr>
              <a:t>t = ?      (how long does it take for the car to reach 120 m/s?)</a:t>
            </a:r>
          </a:p>
          <a:p>
            <a:pPr marL="342900" indent="-342900"/>
            <a:r>
              <a:rPr lang="en-US" dirty="0" smtClean="0"/>
              <a:t>			</a:t>
            </a:r>
            <a:r>
              <a:rPr lang="en-US" dirty="0" smtClean="0">
                <a:solidFill>
                  <a:srgbClr val="FF0000"/>
                </a:solidFill>
              </a:rPr>
              <a:t>x - x</a:t>
            </a:r>
            <a:r>
              <a:rPr lang="en-US" baseline="-25000" dirty="0" smtClean="0">
                <a:solidFill>
                  <a:srgbClr val="FF0000"/>
                </a:solidFill>
              </a:rPr>
              <a:t>o</a:t>
            </a:r>
            <a:r>
              <a:rPr lang="en-US" dirty="0" smtClean="0">
                <a:solidFill>
                  <a:srgbClr val="FF0000"/>
                </a:solidFill>
              </a:rPr>
              <a:t> = ? (how far does it travel in total?)</a:t>
            </a:r>
          </a:p>
          <a:p>
            <a:pPr marL="342900" indent="-342900"/>
            <a:endParaRPr lang="en-US" dirty="0" smtClean="0">
              <a:solidFill>
                <a:srgbClr val="FF0000"/>
              </a:solidFill>
            </a:endParaRPr>
          </a:p>
          <a:p>
            <a:pPr marL="342900" indent="-342900"/>
            <a:r>
              <a:rPr lang="en-US" dirty="0" smtClean="0"/>
              <a:t>Sketch (Doesn’t really help in this problem, so skip it.)</a:t>
            </a:r>
          </a:p>
          <a:p>
            <a:pPr marL="342900" indent="-342900"/>
            <a:endParaRPr lang="en-US" dirty="0" smtClean="0"/>
          </a:p>
          <a:p>
            <a:pPr marL="342900" indent="-342900"/>
            <a:r>
              <a:rPr lang="en-US" dirty="0" smtClean="0"/>
              <a:t>Determine equations. All the kinematics equation require </a:t>
            </a:r>
            <a:r>
              <a:rPr lang="en-US" i="1" dirty="0" smtClean="0"/>
              <a:t>a</a:t>
            </a:r>
            <a:r>
              <a:rPr lang="en-US" dirty="0" smtClean="0"/>
              <a:t>, so calculate this first.</a:t>
            </a:r>
          </a:p>
          <a:p>
            <a:pPr marL="342900" indent="-342900"/>
            <a:r>
              <a:rPr lang="en-US" dirty="0" smtClean="0"/>
              <a:t>	a = </a:t>
            </a:r>
            <a:r>
              <a:rPr lang="el-GR" u="sng" dirty="0" smtClean="0">
                <a:latin typeface="Arial"/>
                <a:cs typeface="Arial"/>
              </a:rPr>
              <a:t>Δ</a:t>
            </a:r>
            <a:r>
              <a:rPr lang="en-US" u="sng" dirty="0" smtClean="0">
                <a:latin typeface="Arial"/>
                <a:cs typeface="Arial"/>
              </a:rPr>
              <a:t> v</a:t>
            </a:r>
            <a:r>
              <a:rPr lang="en-US" dirty="0" smtClean="0">
                <a:latin typeface="Arial"/>
                <a:cs typeface="Arial"/>
              </a:rPr>
              <a:t> =  </a:t>
            </a:r>
            <a:r>
              <a:rPr lang="en-US" u="sng" dirty="0" smtClean="0">
                <a:latin typeface="Arial"/>
                <a:cs typeface="Arial"/>
              </a:rPr>
              <a:t>60 m/s  </a:t>
            </a:r>
            <a:r>
              <a:rPr lang="en-US" dirty="0" smtClean="0">
                <a:latin typeface="Arial"/>
                <a:cs typeface="Arial"/>
              </a:rPr>
              <a:t>= 10 m/s</a:t>
            </a:r>
            <a:r>
              <a:rPr lang="en-US" baseline="30000" dirty="0" smtClean="0">
                <a:latin typeface="Arial"/>
                <a:cs typeface="Arial"/>
              </a:rPr>
              <a:t>2</a:t>
            </a:r>
          </a:p>
          <a:p>
            <a:pPr marL="342900" indent="-342900"/>
            <a:r>
              <a:rPr lang="en-US" dirty="0" smtClean="0">
                <a:latin typeface="Arial"/>
                <a:cs typeface="Arial"/>
              </a:rPr>
              <a:t>	</a:t>
            </a:r>
            <a:r>
              <a:rPr lang="el-GR" dirty="0" smtClean="0">
                <a:latin typeface="Arial"/>
                <a:cs typeface="Arial"/>
              </a:rPr>
              <a:t> </a:t>
            </a:r>
            <a:r>
              <a:rPr lang="en-US" dirty="0" smtClean="0">
                <a:latin typeface="Arial"/>
                <a:cs typeface="Arial"/>
              </a:rPr>
              <a:t>     </a:t>
            </a:r>
            <a:r>
              <a:rPr lang="el-GR" dirty="0" smtClean="0">
                <a:latin typeface="Arial"/>
                <a:cs typeface="Arial"/>
              </a:rPr>
              <a:t>Δ</a:t>
            </a:r>
            <a:r>
              <a:rPr lang="en-US" dirty="0" smtClean="0">
                <a:latin typeface="Arial"/>
                <a:cs typeface="Arial"/>
              </a:rPr>
              <a:t> t          6 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46314" y="174171"/>
            <a:ext cx="8516755" cy="923330"/>
          </a:xfrm>
          <a:prstGeom prst="rect">
            <a:avLst/>
          </a:prstGeom>
          <a:noFill/>
        </p:spPr>
        <p:txBody>
          <a:bodyPr wrap="none" rtlCol="0">
            <a:spAutoFit/>
          </a:bodyPr>
          <a:lstStyle/>
          <a:p>
            <a:r>
              <a:rPr lang="en-US" dirty="0" smtClean="0"/>
              <a:t>Example: A rocket-propelled car begins at rest and accelerates at a constant rate up to</a:t>
            </a:r>
          </a:p>
          <a:p>
            <a:r>
              <a:rPr lang="en-US" dirty="0" smtClean="0"/>
              <a:t>a velocity of 120 m/s. If it takes 6.0 seconds for the car to accelerate from rest to 60 m/s, </a:t>
            </a:r>
          </a:p>
          <a:p>
            <a:r>
              <a:rPr lang="en-US" dirty="0" smtClean="0"/>
              <a:t>how long does it take for the car to reach 120 m/s, and how far does it travel in total?</a:t>
            </a:r>
            <a:endParaRPr lang="en-US" dirty="0"/>
          </a:p>
        </p:txBody>
      </p:sp>
      <p:sp>
        <p:nvSpPr>
          <p:cNvPr id="4" name="TextBox 3"/>
          <p:cNvSpPr txBox="1"/>
          <p:nvPr/>
        </p:nvSpPr>
        <p:spPr>
          <a:xfrm>
            <a:off x="185057" y="1153886"/>
            <a:ext cx="8784771" cy="3970318"/>
          </a:xfrm>
          <a:prstGeom prst="rect">
            <a:avLst/>
          </a:prstGeom>
          <a:noFill/>
        </p:spPr>
        <p:txBody>
          <a:bodyPr wrap="square" rtlCol="0">
            <a:spAutoFit/>
          </a:bodyPr>
          <a:lstStyle/>
          <a:p>
            <a:pPr marL="342900" indent="-342900"/>
            <a:r>
              <a:rPr lang="en-US" dirty="0" smtClean="0"/>
              <a:t>	</a:t>
            </a:r>
            <a:r>
              <a:rPr lang="en-US" dirty="0" err="1" smtClean="0"/>
              <a:t>v</a:t>
            </a:r>
            <a:r>
              <a:rPr lang="en-US" baseline="-25000" dirty="0" err="1" smtClean="0"/>
              <a:t>o</a:t>
            </a:r>
            <a:r>
              <a:rPr lang="en-US" baseline="-25000" dirty="0" smtClean="0"/>
              <a:t> </a:t>
            </a:r>
            <a:r>
              <a:rPr lang="en-US" dirty="0" smtClean="0"/>
              <a:t> = 0 m/s		</a:t>
            </a:r>
          </a:p>
          <a:p>
            <a:pPr marL="342900" indent="-342900"/>
            <a:r>
              <a:rPr lang="en-US" dirty="0" smtClean="0"/>
              <a:t>	v = 120 m/s	</a:t>
            </a:r>
            <a:r>
              <a:rPr lang="en-US" dirty="0" smtClean="0">
                <a:solidFill>
                  <a:srgbClr val="FF0000"/>
                </a:solidFill>
              </a:rPr>
              <a:t>t = ?      (how long does it take for the car to reach 120 m/s?)</a:t>
            </a:r>
          </a:p>
          <a:p>
            <a:pPr marL="342900" indent="-342900"/>
            <a:r>
              <a:rPr lang="en-US" dirty="0" smtClean="0"/>
              <a:t>	a = </a:t>
            </a:r>
            <a:r>
              <a:rPr lang="en-US" dirty="0" smtClean="0">
                <a:latin typeface="Arial"/>
                <a:cs typeface="Arial"/>
              </a:rPr>
              <a:t>10 m/s</a:t>
            </a:r>
            <a:r>
              <a:rPr lang="en-US" baseline="30000" dirty="0" smtClean="0">
                <a:latin typeface="Arial"/>
                <a:cs typeface="Arial"/>
              </a:rPr>
              <a:t>2</a:t>
            </a:r>
            <a:r>
              <a:rPr lang="en-US" dirty="0" smtClean="0"/>
              <a:t> 	</a:t>
            </a:r>
            <a:r>
              <a:rPr lang="en-US" dirty="0" smtClean="0">
                <a:solidFill>
                  <a:srgbClr val="FF0000"/>
                </a:solidFill>
              </a:rPr>
              <a:t>x - x</a:t>
            </a:r>
            <a:r>
              <a:rPr lang="en-US" baseline="-25000" dirty="0" smtClean="0">
                <a:solidFill>
                  <a:srgbClr val="FF0000"/>
                </a:solidFill>
              </a:rPr>
              <a:t>o</a:t>
            </a:r>
            <a:r>
              <a:rPr lang="en-US" dirty="0" smtClean="0">
                <a:solidFill>
                  <a:srgbClr val="FF0000"/>
                </a:solidFill>
              </a:rPr>
              <a:t> = ? (how far does it travel in total?)</a:t>
            </a:r>
          </a:p>
          <a:p>
            <a:pPr marL="342900" indent="-342900"/>
            <a:endParaRPr lang="en-US" dirty="0" smtClean="0">
              <a:solidFill>
                <a:srgbClr val="FF0000"/>
              </a:solidFill>
            </a:endParaRPr>
          </a:p>
          <a:p>
            <a:pPr marL="342900" indent="-342900"/>
            <a:r>
              <a:rPr lang="en-US" dirty="0" smtClean="0"/>
              <a:t>Equation 1 can be used to solve for t: 	Equation 2 can be used to solve for x-x</a:t>
            </a:r>
            <a:r>
              <a:rPr lang="en-US" baseline="-25000" dirty="0" smtClean="0"/>
              <a:t>o</a:t>
            </a:r>
            <a:r>
              <a:rPr lang="en-US" dirty="0" smtClean="0"/>
              <a:t>	:</a:t>
            </a:r>
          </a:p>
          <a:p>
            <a:pPr marL="342900" indent="-342900"/>
            <a:r>
              <a:rPr lang="en-US" dirty="0" smtClean="0"/>
              <a:t>	v = </a:t>
            </a:r>
            <a:r>
              <a:rPr lang="en-US" dirty="0" err="1" smtClean="0"/>
              <a:t>v</a:t>
            </a:r>
            <a:r>
              <a:rPr lang="en-US" baseline="-25000" dirty="0" err="1" smtClean="0"/>
              <a:t>o</a:t>
            </a:r>
            <a:r>
              <a:rPr lang="en-US" baseline="-25000" dirty="0" smtClean="0"/>
              <a:t>  </a:t>
            </a:r>
            <a:r>
              <a:rPr lang="en-US" dirty="0" smtClean="0"/>
              <a:t>+  at				 x = x</a:t>
            </a:r>
            <a:r>
              <a:rPr lang="en-US" baseline="-25000" dirty="0" smtClean="0"/>
              <a:t>o  </a:t>
            </a:r>
            <a:r>
              <a:rPr lang="en-US" dirty="0" smtClean="0"/>
              <a:t>+  </a:t>
            </a:r>
            <a:r>
              <a:rPr lang="en-US" dirty="0" err="1" smtClean="0"/>
              <a:t>v</a:t>
            </a:r>
            <a:r>
              <a:rPr lang="en-US" baseline="-25000" dirty="0" err="1" smtClean="0"/>
              <a:t>o</a:t>
            </a:r>
            <a:r>
              <a:rPr lang="en-US" dirty="0" err="1" smtClean="0"/>
              <a:t>t</a:t>
            </a:r>
            <a:r>
              <a:rPr lang="en-US" dirty="0" smtClean="0"/>
              <a:t>  +  ½ at</a:t>
            </a:r>
            <a:r>
              <a:rPr lang="en-US" baseline="30000" dirty="0" smtClean="0"/>
              <a:t>2 </a:t>
            </a:r>
            <a:r>
              <a:rPr lang="en-US" dirty="0" smtClean="0"/>
              <a:t>	</a:t>
            </a:r>
          </a:p>
          <a:p>
            <a:pPr marL="342900" indent="-342900"/>
            <a:r>
              <a:rPr lang="en-US" dirty="0" smtClean="0">
                <a:latin typeface="Arial"/>
                <a:cs typeface="Arial"/>
              </a:rPr>
              <a:t>	</a:t>
            </a:r>
            <a:r>
              <a:rPr lang="en-US" dirty="0" smtClean="0"/>
              <a:t>v - </a:t>
            </a:r>
            <a:r>
              <a:rPr lang="en-US" dirty="0" err="1" smtClean="0"/>
              <a:t>v</a:t>
            </a:r>
            <a:r>
              <a:rPr lang="en-US" baseline="-25000" dirty="0" err="1" smtClean="0"/>
              <a:t>o</a:t>
            </a:r>
            <a:r>
              <a:rPr lang="en-US" baseline="-25000" dirty="0" smtClean="0"/>
              <a:t> </a:t>
            </a:r>
            <a:r>
              <a:rPr lang="en-US" dirty="0" smtClean="0"/>
              <a:t> = at				x – x</a:t>
            </a:r>
            <a:r>
              <a:rPr lang="en-US" baseline="-25000" dirty="0" smtClean="0"/>
              <a:t>o</a:t>
            </a:r>
            <a:r>
              <a:rPr lang="en-US" dirty="0" smtClean="0"/>
              <a:t> = </a:t>
            </a:r>
            <a:r>
              <a:rPr lang="en-US" dirty="0" err="1" smtClean="0"/>
              <a:t>v</a:t>
            </a:r>
            <a:r>
              <a:rPr lang="en-US" baseline="-25000" dirty="0" err="1" smtClean="0"/>
              <a:t>o</a:t>
            </a:r>
            <a:r>
              <a:rPr lang="en-US" dirty="0" err="1" smtClean="0"/>
              <a:t>t</a:t>
            </a:r>
            <a:r>
              <a:rPr lang="en-US" dirty="0" smtClean="0"/>
              <a:t>  +  ½ at</a:t>
            </a:r>
            <a:r>
              <a:rPr lang="en-US" baseline="30000" dirty="0" smtClean="0"/>
              <a:t>2 </a:t>
            </a:r>
            <a:endParaRPr lang="en-US" dirty="0" smtClean="0"/>
          </a:p>
          <a:p>
            <a:pPr marL="342900" indent="-342900"/>
            <a:r>
              <a:rPr lang="en-US" dirty="0" smtClean="0"/>
              <a:t>					</a:t>
            </a:r>
          </a:p>
          <a:p>
            <a:pPr marL="342900" indent="-342900"/>
            <a:r>
              <a:rPr lang="en-US" dirty="0" smtClean="0"/>
              <a:t>	t = </a:t>
            </a:r>
            <a:r>
              <a:rPr lang="en-US" u="sng" dirty="0" smtClean="0"/>
              <a:t>v - </a:t>
            </a:r>
            <a:r>
              <a:rPr lang="en-US" u="sng" dirty="0" err="1" smtClean="0"/>
              <a:t>v</a:t>
            </a:r>
            <a:r>
              <a:rPr lang="en-US" u="sng" baseline="-25000" dirty="0" err="1" smtClean="0"/>
              <a:t>o</a:t>
            </a:r>
            <a:r>
              <a:rPr lang="en-US" u="sng" baseline="-25000" dirty="0" smtClean="0"/>
              <a:t>  </a:t>
            </a:r>
            <a:r>
              <a:rPr lang="en-US" dirty="0" smtClean="0"/>
              <a:t> = </a:t>
            </a:r>
            <a:r>
              <a:rPr lang="en-US" u="sng" dirty="0" smtClean="0"/>
              <a:t>120 m/s – 0 m/s </a:t>
            </a:r>
            <a:r>
              <a:rPr lang="en-US" dirty="0" smtClean="0"/>
              <a:t>= 12 s		 x – x</a:t>
            </a:r>
            <a:r>
              <a:rPr lang="en-US" baseline="-25000" dirty="0" smtClean="0"/>
              <a:t>o</a:t>
            </a:r>
            <a:r>
              <a:rPr lang="en-US" dirty="0" smtClean="0"/>
              <a:t> = (0 m/s) (12 s) + ½ (10 m/s</a:t>
            </a:r>
            <a:r>
              <a:rPr lang="en-US" baseline="30000" dirty="0" smtClean="0"/>
              <a:t>2</a:t>
            </a:r>
            <a:r>
              <a:rPr lang="en-US" dirty="0" smtClean="0"/>
              <a:t>) (12 s)</a:t>
            </a:r>
            <a:r>
              <a:rPr lang="en-US" baseline="30000" dirty="0" smtClean="0"/>
              <a:t>2</a:t>
            </a:r>
          </a:p>
          <a:p>
            <a:pPr marL="342900" indent="-342900"/>
            <a:r>
              <a:rPr lang="en-US" baseline="-25000" dirty="0" smtClean="0"/>
              <a:t>	</a:t>
            </a:r>
            <a:r>
              <a:rPr lang="en-US" dirty="0" smtClean="0"/>
              <a:t>        a		10 </a:t>
            </a:r>
            <a:r>
              <a:rPr lang="en-US" dirty="0" smtClean="0">
                <a:latin typeface="Arial"/>
                <a:cs typeface="Arial"/>
              </a:rPr>
              <a:t>m/s</a:t>
            </a:r>
            <a:r>
              <a:rPr lang="en-US" baseline="30000" dirty="0" smtClean="0">
                <a:latin typeface="Arial"/>
                <a:cs typeface="Arial"/>
              </a:rPr>
              <a:t>2</a:t>
            </a:r>
            <a:r>
              <a:rPr lang="en-US" dirty="0" smtClean="0"/>
              <a:t> 			 x – x</a:t>
            </a:r>
            <a:r>
              <a:rPr lang="en-US" baseline="-25000" dirty="0" smtClean="0"/>
              <a:t>o</a:t>
            </a:r>
            <a:r>
              <a:rPr lang="en-US" dirty="0" smtClean="0"/>
              <a:t>  = 720 m</a:t>
            </a:r>
          </a:p>
          <a:p>
            <a:pPr marL="342900" indent="-342900"/>
            <a:endParaRPr lang="en-US" dirty="0" smtClean="0"/>
          </a:p>
          <a:p>
            <a:pPr marL="342900" indent="-342900"/>
            <a:r>
              <a:rPr lang="en-US" dirty="0" smtClean="0"/>
              <a:t>Are the units right? Yes.</a:t>
            </a:r>
          </a:p>
          <a:p>
            <a:pPr marL="342900" indent="-342900"/>
            <a:r>
              <a:rPr lang="en-US" dirty="0" smtClean="0"/>
              <a:t>Are the sig figs correct? Yup. </a:t>
            </a:r>
          </a:p>
          <a:p>
            <a:pPr marL="342900" indent="-342900"/>
            <a:r>
              <a:rPr lang="en-US" dirty="0" smtClean="0"/>
              <a:t>Is the answer reasonable? Sure!</a:t>
            </a:r>
          </a:p>
        </p:txBody>
      </p:sp>
      <p:sp>
        <p:nvSpPr>
          <p:cNvPr id="5" name="Rectangle 4"/>
          <p:cNvSpPr/>
          <p:nvPr/>
        </p:nvSpPr>
        <p:spPr>
          <a:xfrm>
            <a:off x="3352800" y="3320143"/>
            <a:ext cx="664028" cy="446315"/>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606141" y="3646716"/>
            <a:ext cx="849087" cy="348342"/>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879261" y="4458679"/>
            <a:ext cx="3522054"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Great job!</a:t>
            </a:r>
            <a:endParaRPr lang="en-US"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wipe(left)">
                                      <p:cBhvr>
                                        <p:cTn id="7" dur="500"/>
                                        <p:tgtEl>
                                          <p:spTgt spid="4">
                                            <p:txEl>
                                              <p:pRg st="4" end="4"/>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4">
                                            <p:txEl>
                                              <p:pRg st="5" end="5"/>
                                            </p:txEl>
                                          </p:spTgt>
                                        </p:tgtEl>
                                        <p:attrNameLst>
                                          <p:attrName>style.visibility</p:attrName>
                                        </p:attrNameLst>
                                      </p:cBhvr>
                                      <p:to>
                                        <p:strVal val="visible"/>
                                      </p:to>
                                    </p:set>
                                    <p:animEffect transition="in" filter="wipe(left)">
                                      <p:cBhvr>
                                        <p:cTn id="10" dur="500"/>
                                        <p:tgtEl>
                                          <p:spTgt spid="4">
                                            <p:txEl>
                                              <p:pRg st="5" end="5"/>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4">
                                            <p:txEl>
                                              <p:pRg st="6" end="6"/>
                                            </p:txEl>
                                          </p:spTgt>
                                        </p:tgtEl>
                                        <p:attrNameLst>
                                          <p:attrName>style.visibility</p:attrName>
                                        </p:attrNameLst>
                                      </p:cBhvr>
                                      <p:to>
                                        <p:strVal val="visible"/>
                                      </p:to>
                                    </p:set>
                                    <p:animEffect transition="in" filter="wipe(left)">
                                      <p:cBhvr>
                                        <p:cTn id="13" dur="500"/>
                                        <p:tgtEl>
                                          <p:spTgt spid="4">
                                            <p:txEl>
                                              <p:pRg st="6" end="6"/>
                                            </p:txEl>
                                          </p:spTgt>
                                        </p:tgtEl>
                                      </p:cBhvr>
                                    </p:animEffect>
                                  </p:childTnLst>
                                </p:cTn>
                              </p:par>
                              <p:par>
                                <p:cTn id="14" presetID="22" presetClass="entr" presetSubtype="8" fill="hold" nodeType="withEffect">
                                  <p:stCondLst>
                                    <p:cond delay="0"/>
                                  </p:stCondLst>
                                  <p:childTnLst>
                                    <p:set>
                                      <p:cBhvr>
                                        <p:cTn id="15" dur="1" fill="hold">
                                          <p:stCondLst>
                                            <p:cond delay="0"/>
                                          </p:stCondLst>
                                        </p:cTn>
                                        <p:tgtEl>
                                          <p:spTgt spid="4">
                                            <p:txEl>
                                              <p:pRg st="7" end="7"/>
                                            </p:txEl>
                                          </p:spTgt>
                                        </p:tgtEl>
                                        <p:attrNameLst>
                                          <p:attrName>style.visibility</p:attrName>
                                        </p:attrNameLst>
                                      </p:cBhvr>
                                      <p:to>
                                        <p:strVal val="visible"/>
                                      </p:to>
                                    </p:set>
                                    <p:animEffect transition="in" filter="wipe(left)">
                                      <p:cBhvr>
                                        <p:cTn id="16" dur="500"/>
                                        <p:tgtEl>
                                          <p:spTgt spid="4">
                                            <p:txEl>
                                              <p:pRg st="7" end="7"/>
                                            </p:txEl>
                                          </p:spTgt>
                                        </p:tgtEl>
                                      </p:cBhvr>
                                    </p:animEffect>
                                  </p:childTnLst>
                                </p:cTn>
                              </p:par>
                              <p:par>
                                <p:cTn id="17" presetID="22" presetClass="entr" presetSubtype="8" fill="hold" nodeType="withEffect">
                                  <p:stCondLst>
                                    <p:cond delay="0"/>
                                  </p:stCondLst>
                                  <p:childTnLst>
                                    <p:set>
                                      <p:cBhvr>
                                        <p:cTn id="18" dur="1" fill="hold">
                                          <p:stCondLst>
                                            <p:cond delay="0"/>
                                          </p:stCondLst>
                                        </p:cTn>
                                        <p:tgtEl>
                                          <p:spTgt spid="4">
                                            <p:txEl>
                                              <p:pRg st="8" end="8"/>
                                            </p:txEl>
                                          </p:spTgt>
                                        </p:tgtEl>
                                        <p:attrNameLst>
                                          <p:attrName>style.visibility</p:attrName>
                                        </p:attrNameLst>
                                      </p:cBhvr>
                                      <p:to>
                                        <p:strVal val="visible"/>
                                      </p:to>
                                    </p:set>
                                    <p:animEffect transition="in" filter="wipe(left)">
                                      <p:cBhvr>
                                        <p:cTn id="19" dur="500"/>
                                        <p:tgtEl>
                                          <p:spTgt spid="4">
                                            <p:txEl>
                                              <p:pRg st="8" end="8"/>
                                            </p:txEl>
                                          </p:spTgt>
                                        </p:tgtEl>
                                      </p:cBhvr>
                                    </p:animEffect>
                                  </p:childTnLst>
                                </p:cTn>
                              </p:par>
                              <p:par>
                                <p:cTn id="20" presetID="22" presetClass="entr" presetSubtype="8" fill="hold" nodeType="withEffect">
                                  <p:stCondLst>
                                    <p:cond delay="0"/>
                                  </p:stCondLst>
                                  <p:childTnLst>
                                    <p:set>
                                      <p:cBhvr>
                                        <p:cTn id="21" dur="1" fill="hold">
                                          <p:stCondLst>
                                            <p:cond delay="0"/>
                                          </p:stCondLst>
                                        </p:cTn>
                                        <p:tgtEl>
                                          <p:spTgt spid="4">
                                            <p:txEl>
                                              <p:pRg st="9" end="9"/>
                                            </p:txEl>
                                          </p:spTgt>
                                        </p:tgtEl>
                                        <p:attrNameLst>
                                          <p:attrName>style.visibility</p:attrName>
                                        </p:attrNameLst>
                                      </p:cBhvr>
                                      <p:to>
                                        <p:strVal val="visible"/>
                                      </p:to>
                                    </p:set>
                                    <p:animEffect transition="in" filter="wipe(left)">
                                      <p:cBhvr>
                                        <p:cTn id="22" dur="500"/>
                                        <p:tgtEl>
                                          <p:spTgt spid="4">
                                            <p:txEl>
                                              <p:pRg st="9" end="9"/>
                                            </p:txEl>
                                          </p:spTgt>
                                        </p:tgtEl>
                                      </p:cBhvr>
                                    </p:animEffect>
                                  </p:childTnLst>
                                </p:cTn>
                              </p:par>
                            </p:childTnLst>
                          </p:cTn>
                        </p:par>
                        <p:par>
                          <p:cTn id="23" fill="hold">
                            <p:stCondLst>
                              <p:cond delay="500"/>
                            </p:stCondLst>
                            <p:childTnLst>
                              <p:par>
                                <p:cTn id="24" presetID="49" presetClass="entr" presetSubtype="0" decel="10000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 calcmode="lin" valueType="num">
                                      <p:cBhvr>
                                        <p:cTn id="28" dur="500" fill="hold"/>
                                        <p:tgtEl>
                                          <p:spTgt spid="5"/>
                                        </p:tgtEl>
                                        <p:attrNameLst>
                                          <p:attrName>style.rotation</p:attrName>
                                        </p:attrNameLst>
                                      </p:cBhvr>
                                      <p:tavLst>
                                        <p:tav tm="0">
                                          <p:val>
                                            <p:fltVal val="360"/>
                                          </p:val>
                                        </p:tav>
                                        <p:tav tm="100000">
                                          <p:val>
                                            <p:fltVal val="0"/>
                                          </p:val>
                                        </p:tav>
                                      </p:tavLst>
                                    </p:anim>
                                    <p:animEffect transition="in" filter="fade">
                                      <p:cBhvr>
                                        <p:cTn id="29" dur="500"/>
                                        <p:tgtEl>
                                          <p:spTgt spid="5"/>
                                        </p:tgtEl>
                                      </p:cBhvr>
                                    </p:animEffect>
                                  </p:childTnLst>
                                </p:cTn>
                              </p:par>
                            </p:childTnLst>
                          </p:cTn>
                        </p:par>
                        <p:par>
                          <p:cTn id="30" fill="hold">
                            <p:stCondLst>
                              <p:cond delay="1000"/>
                            </p:stCondLst>
                            <p:childTnLst>
                              <p:par>
                                <p:cTn id="31" presetID="49" presetClass="entr" presetSubtype="0" decel="100000"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 calcmode="lin" valueType="num">
                                      <p:cBhvr>
                                        <p:cTn id="35" dur="500" fill="hold"/>
                                        <p:tgtEl>
                                          <p:spTgt spid="6"/>
                                        </p:tgtEl>
                                        <p:attrNameLst>
                                          <p:attrName>style.rotation</p:attrName>
                                        </p:attrNameLst>
                                      </p:cBhvr>
                                      <p:tavLst>
                                        <p:tav tm="0">
                                          <p:val>
                                            <p:fltVal val="360"/>
                                          </p:val>
                                        </p:tav>
                                        <p:tav tm="100000">
                                          <p:val>
                                            <p:fltVal val="0"/>
                                          </p:val>
                                        </p:tav>
                                      </p:tavLst>
                                    </p:anim>
                                    <p:animEffect transition="in" filter="fade">
                                      <p:cBhvr>
                                        <p:cTn id="36" dur="5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4">
                                            <p:txEl>
                                              <p:pRg st="11" end="11"/>
                                            </p:txEl>
                                          </p:spTgt>
                                        </p:tgtEl>
                                        <p:attrNameLst>
                                          <p:attrName>style.visibility</p:attrName>
                                        </p:attrNameLst>
                                      </p:cBhvr>
                                      <p:to>
                                        <p:strVal val="visible"/>
                                      </p:to>
                                    </p:set>
                                    <p:animEffect transition="in" filter="wipe(left)">
                                      <p:cBhvr>
                                        <p:cTn id="41" dur="500"/>
                                        <p:tgtEl>
                                          <p:spTgt spid="4">
                                            <p:txEl>
                                              <p:pRg st="11" end="11"/>
                                            </p:txEl>
                                          </p:spTgt>
                                        </p:tgtEl>
                                      </p:cBhvr>
                                    </p:animEffect>
                                  </p:childTnLst>
                                </p:cTn>
                              </p:par>
                              <p:par>
                                <p:cTn id="42" presetID="22" presetClass="entr" presetSubtype="8" fill="hold" nodeType="withEffect">
                                  <p:stCondLst>
                                    <p:cond delay="0"/>
                                  </p:stCondLst>
                                  <p:childTnLst>
                                    <p:set>
                                      <p:cBhvr>
                                        <p:cTn id="43" dur="1" fill="hold">
                                          <p:stCondLst>
                                            <p:cond delay="0"/>
                                          </p:stCondLst>
                                        </p:cTn>
                                        <p:tgtEl>
                                          <p:spTgt spid="4">
                                            <p:txEl>
                                              <p:pRg st="12" end="12"/>
                                            </p:txEl>
                                          </p:spTgt>
                                        </p:tgtEl>
                                        <p:attrNameLst>
                                          <p:attrName>style.visibility</p:attrName>
                                        </p:attrNameLst>
                                      </p:cBhvr>
                                      <p:to>
                                        <p:strVal val="visible"/>
                                      </p:to>
                                    </p:set>
                                    <p:animEffect transition="in" filter="wipe(left)">
                                      <p:cBhvr>
                                        <p:cTn id="44" dur="500"/>
                                        <p:tgtEl>
                                          <p:spTgt spid="4">
                                            <p:txEl>
                                              <p:pRg st="12" end="12"/>
                                            </p:txEl>
                                          </p:spTgt>
                                        </p:tgtEl>
                                      </p:cBhvr>
                                    </p:animEffect>
                                  </p:childTnLst>
                                </p:cTn>
                              </p:par>
                              <p:par>
                                <p:cTn id="45" presetID="22" presetClass="entr" presetSubtype="8" fill="hold" nodeType="withEffect">
                                  <p:stCondLst>
                                    <p:cond delay="0"/>
                                  </p:stCondLst>
                                  <p:childTnLst>
                                    <p:set>
                                      <p:cBhvr>
                                        <p:cTn id="46" dur="1" fill="hold">
                                          <p:stCondLst>
                                            <p:cond delay="0"/>
                                          </p:stCondLst>
                                        </p:cTn>
                                        <p:tgtEl>
                                          <p:spTgt spid="4">
                                            <p:txEl>
                                              <p:pRg st="13" end="13"/>
                                            </p:txEl>
                                          </p:spTgt>
                                        </p:tgtEl>
                                        <p:attrNameLst>
                                          <p:attrName>style.visibility</p:attrName>
                                        </p:attrNameLst>
                                      </p:cBhvr>
                                      <p:to>
                                        <p:strVal val="visible"/>
                                      </p:to>
                                    </p:set>
                                    <p:animEffect transition="in" filter="wipe(left)">
                                      <p:cBhvr>
                                        <p:cTn id="47" dur="500"/>
                                        <p:tgtEl>
                                          <p:spTgt spid="4">
                                            <p:txEl>
                                              <p:pRg st="13" end="13"/>
                                            </p:txEl>
                                          </p:spTgt>
                                        </p:tgtEl>
                                      </p:cBhvr>
                                    </p:animEffect>
                                  </p:childTnLst>
                                </p:cTn>
                              </p:par>
                            </p:childTnLst>
                          </p:cTn>
                        </p:par>
                        <p:par>
                          <p:cTn id="48" fill="hold">
                            <p:stCondLst>
                              <p:cond delay="500"/>
                            </p:stCondLst>
                            <p:childTnLst>
                              <p:par>
                                <p:cTn id="49" presetID="34" presetClass="entr" presetSubtype="0" fill="hold" grpId="0" nodeType="afterEffect">
                                  <p:stCondLst>
                                    <p:cond delay="0"/>
                                  </p:stCondLst>
                                  <p:childTnLst>
                                    <p:set>
                                      <p:cBhvr>
                                        <p:cTn id="50" dur="1" fill="hold">
                                          <p:stCondLst>
                                            <p:cond delay="0"/>
                                          </p:stCondLst>
                                        </p:cTn>
                                        <p:tgtEl>
                                          <p:spTgt spid="7"/>
                                        </p:tgtEl>
                                        <p:attrNameLst>
                                          <p:attrName>style.visibility</p:attrName>
                                        </p:attrNameLst>
                                      </p:cBhvr>
                                      <p:to>
                                        <p:strVal val="visible"/>
                                      </p:to>
                                    </p:set>
                                    <p:anim from="(-#ppt_w/2)" to="(#ppt_x)" calcmode="lin" valueType="num">
                                      <p:cBhvr>
                                        <p:cTn id="51" dur="600" fill="hold">
                                          <p:stCondLst>
                                            <p:cond delay="0"/>
                                          </p:stCondLst>
                                        </p:cTn>
                                        <p:tgtEl>
                                          <p:spTgt spid="7"/>
                                        </p:tgtEl>
                                        <p:attrNameLst>
                                          <p:attrName>ppt_x</p:attrName>
                                        </p:attrNameLst>
                                      </p:cBhvr>
                                    </p:anim>
                                    <p:anim from="0" to="-1.0" calcmode="lin" valueType="num">
                                      <p:cBhvr>
                                        <p:cTn id="52" dur="200" decel="50000" autoRev="1" fill="hold">
                                          <p:stCondLst>
                                            <p:cond delay="600"/>
                                          </p:stCondLst>
                                        </p:cTn>
                                        <p:tgtEl>
                                          <p:spTgt spid="7"/>
                                        </p:tgtEl>
                                        <p:attrNameLst>
                                          <p:attrName>xshear</p:attrName>
                                        </p:attrNameLst>
                                      </p:cBhvr>
                                    </p:anim>
                                    <p:animScale>
                                      <p:cBhvr>
                                        <p:cTn id="53" dur="200" decel="100000" autoRev="1" fill="hold">
                                          <p:stCondLst>
                                            <p:cond delay="600"/>
                                          </p:stCondLst>
                                        </p:cTn>
                                        <p:tgtEl>
                                          <p:spTgt spid="7"/>
                                        </p:tgtEl>
                                      </p:cBhvr>
                                      <p:from x="100000" y="100000"/>
                                      <p:to x="80000" y="100000"/>
                                    </p:animScale>
                                    <p:anim by="(#ppt_h/3+#ppt_w*0.1)" calcmode="lin" valueType="num">
                                      <p:cBhvr additive="sum">
                                        <p:cTn id="54" dur="200" decel="100000" autoRev="1" fill="hold">
                                          <p:stCondLst>
                                            <p:cond delay="600"/>
                                          </p:stCondLst>
                                        </p:cTn>
                                        <p:tgtEl>
                                          <p:spTgt spid="7"/>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57200" y="274638"/>
            <a:ext cx="8229600" cy="487362"/>
          </a:xfrm>
          <a:prstGeom prst="rect">
            <a:avLst/>
          </a:prstGeom>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000" noProof="0" dirty="0" smtClean="0">
                <a:solidFill>
                  <a:srgbClr val="00B050"/>
                </a:solidFill>
                <a:latin typeface="+mj-lt"/>
                <a:ea typeface="+mj-ea"/>
                <a:cs typeface="+mj-cs"/>
              </a:rPr>
              <a:t>2.4 Kinematics Equations (Constant Acceleration)</a:t>
            </a:r>
            <a:endParaRPr kumimoji="0" lang="en-US" sz="2000" b="0" i="0" u="none" strike="noStrike" kern="1200" cap="none" spc="0" normalizeH="0" baseline="0" noProof="0" dirty="0">
              <a:ln>
                <a:noFill/>
              </a:ln>
              <a:solidFill>
                <a:srgbClr val="00B050"/>
              </a:solidFill>
              <a:effectLst/>
              <a:uLnTx/>
              <a:uFillTx/>
              <a:latin typeface="+mj-lt"/>
              <a:ea typeface="+mj-ea"/>
              <a:cs typeface="+mj-cs"/>
            </a:endParaRPr>
          </a:p>
        </p:txBody>
      </p:sp>
      <p:sp>
        <p:nvSpPr>
          <p:cNvPr id="3" name="Rectangle 3" descr="ICB_BulletedTxt_Content"/>
          <p:cNvSpPr txBox="1">
            <a:spLocks noChangeArrowheads="1"/>
          </p:cNvSpPr>
          <p:nvPr/>
        </p:nvSpPr>
        <p:spPr>
          <a:xfrm>
            <a:off x="552734" y="763138"/>
            <a:ext cx="7894637" cy="5581015"/>
          </a:xfrm>
          <a:prstGeom prst="rect">
            <a:avLst/>
          </a:prstGeom>
        </p:spPr>
        <p:txBody>
          <a:bodyPr>
            <a:spAutoFit/>
          </a:bodyPr>
          <a:lstStyle/>
          <a:p>
            <a:pPr marL="461963" lvl="0" indent="-461963">
              <a:defRPr/>
            </a:pPr>
            <a:r>
              <a:rPr lang="en-US" sz="2000" b="1" dirty="0" smtClean="0"/>
              <a:t>Summary</a:t>
            </a:r>
          </a:p>
          <a:p>
            <a:pPr marL="461963" lvl="0" indent="-461963">
              <a:defRPr/>
            </a:pPr>
            <a:endParaRPr lang="en-US" sz="2000" dirty="0" smtClean="0"/>
          </a:p>
          <a:p>
            <a:pPr marL="461963" lvl="0" indent="-461963">
              <a:defRPr/>
            </a:pPr>
            <a:r>
              <a:rPr lang="en-US" sz="2000" dirty="0" smtClean="0"/>
              <a:t>	v = </a:t>
            </a:r>
            <a:r>
              <a:rPr lang="en-US" sz="2000" dirty="0" err="1" smtClean="0"/>
              <a:t>v</a:t>
            </a:r>
            <a:r>
              <a:rPr lang="en-US" sz="2000" baseline="-25000" dirty="0" err="1" smtClean="0"/>
              <a:t>o</a:t>
            </a:r>
            <a:r>
              <a:rPr lang="en-US" sz="2000" baseline="-25000" dirty="0" smtClean="0"/>
              <a:t>  </a:t>
            </a:r>
            <a:r>
              <a:rPr lang="en-US" sz="2000" dirty="0" smtClean="0"/>
              <a:t>+  at		</a:t>
            </a:r>
            <a:r>
              <a:rPr lang="en-US" sz="2000" i="1" dirty="0" smtClean="0">
                <a:solidFill>
                  <a:schemeClr val="tx2"/>
                </a:solidFill>
              </a:rPr>
              <a:t>velocity as a function of time </a:t>
            </a:r>
          </a:p>
          <a:p>
            <a:pPr marL="461963" lvl="0" indent="-461963">
              <a:defRPr/>
            </a:pPr>
            <a:r>
              <a:rPr lang="en-US" sz="2000" i="1" dirty="0" smtClean="0">
                <a:solidFill>
                  <a:schemeClr val="tx2"/>
                </a:solidFill>
              </a:rPr>
              <a:t>				independent of displacement</a:t>
            </a:r>
          </a:p>
          <a:p>
            <a:pPr marL="461963" lvl="0" indent="-461963">
              <a:defRPr/>
            </a:pPr>
            <a:endParaRPr lang="en-US" sz="2000" dirty="0" smtClean="0"/>
          </a:p>
          <a:p>
            <a:pPr marL="461963" lvl="0" indent="-461963">
              <a:defRPr/>
            </a:pPr>
            <a:r>
              <a:rPr lang="en-US" sz="2000" dirty="0" smtClean="0"/>
              <a:t>	x = x</a:t>
            </a:r>
            <a:r>
              <a:rPr lang="en-US" sz="2000" baseline="-25000" dirty="0" smtClean="0"/>
              <a:t>o  </a:t>
            </a:r>
            <a:r>
              <a:rPr lang="en-US" sz="2000" dirty="0" smtClean="0"/>
              <a:t>+  </a:t>
            </a:r>
            <a:r>
              <a:rPr lang="en-US" sz="2000" dirty="0" err="1" smtClean="0"/>
              <a:t>v</a:t>
            </a:r>
            <a:r>
              <a:rPr lang="en-US" sz="2000" baseline="-25000" dirty="0" err="1" smtClean="0"/>
              <a:t>o</a:t>
            </a:r>
            <a:r>
              <a:rPr lang="en-US" sz="2000" dirty="0" err="1" smtClean="0"/>
              <a:t>t</a:t>
            </a:r>
            <a:r>
              <a:rPr lang="en-US" sz="2000" dirty="0" smtClean="0"/>
              <a:t>  +  ½ at</a:t>
            </a:r>
            <a:r>
              <a:rPr lang="en-US" sz="2000" baseline="30000" dirty="0" smtClean="0"/>
              <a:t>2	</a:t>
            </a:r>
            <a:r>
              <a:rPr lang="en-US" sz="2000" i="1" dirty="0" smtClean="0">
                <a:solidFill>
                  <a:schemeClr val="tx2"/>
                </a:solidFill>
              </a:rPr>
              <a:t>displacement as a function of time 					independent of final velocity</a:t>
            </a:r>
          </a:p>
          <a:p>
            <a:pPr marL="461963" lvl="0" indent="-461963">
              <a:defRPr/>
            </a:pPr>
            <a:endParaRPr lang="en-US" sz="2000" i="1" baseline="30000" dirty="0" smtClean="0">
              <a:solidFill>
                <a:schemeClr val="tx2"/>
              </a:solidFill>
            </a:endParaRPr>
          </a:p>
          <a:p>
            <a:pPr marL="461963" lvl="0" indent="-461963">
              <a:defRPr/>
            </a:pPr>
            <a:endParaRPr lang="en-US" sz="2000" baseline="30000" dirty="0" smtClean="0"/>
          </a:p>
          <a:p>
            <a:pPr marL="461963" lvl="0" indent="-461963">
              <a:defRPr/>
            </a:pPr>
            <a:r>
              <a:rPr lang="en-US" sz="2000" dirty="0" smtClean="0"/>
              <a:t>	v</a:t>
            </a:r>
            <a:r>
              <a:rPr lang="en-US" sz="2000" baseline="30000" dirty="0" smtClean="0"/>
              <a:t>2</a:t>
            </a:r>
            <a:r>
              <a:rPr lang="en-US" sz="2000" dirty="0" smtClean="0"/>
              <a:t> = v</a:t>
            </a:r>
            <a:r>
              <a:rPr lang="en-US" sz="2000" baseline="-25000" dirty="0" smtClean="0"/>
              <a:t>o</a:t>
            </a:r>
            <a:r>
              <a:rPr lang="en-US" sz="2000" baseline="30000" dirty="0" smtClean="0"/>
              <a:t>2</a:t>
            </a:r>
            <a:r>
              <a:rPr lang="en-US" sz="2000" dirty="0" smtClean="0"/>
              <a:t>  +  2a (x – x</a:t>
            </a:r>
            <a:r>
              <a:rPr lang="en-US" sz="2000" baseline="-25000" dirty="0" smtClean="0"/>
              <a:t>o</a:t>
            </a:r>
            <a:r>
              <a:rPr lang="en-US" sz="2000" dirty="0" smtClean="0"/>
              <a:t>)	</a:t>
            </a:r>
            <a:r>
              <a:rPr lang="en-US" sz="2000" i="1" dirty="0" smtClean="0">
                <a:solidFill>
                  <a:schemeClr val="tx2"/>
                </a:solidFill>
              </a:rPr>
              <a:t>velocity as a function of displacement</a:t>
            </a:r>
          </a:p>
          <a:p>
            <a:pPr marL="461963" lvl="0" indent="-461963">
              <a:defRPr/>
            </a:pPr>
            <a:r>
              <a:rPr lang="en-US" sz="2000" i="1" dirty="0" smtClean="0">
                <a:solidFill>
                  <a:schemeClr val="tx2"/>
                </a:solidFill>
              </a:rPr>
              <a:t>				independent of time</a:t>
            </a:r>
            <a:endParaRPr lang="en-US" sz="2000" i="1" baseline="-25000" dirty="0" smtClean="0">
              <a:solidFill>
                <a:schemeClr val="tx2"/>
              </a:solidFill>
            </a:endParaRPr>
          </a:p>
          <a:p>
            <a:pPr marL="461963" lvl="0" indent="-461963">
              <a:spcBef>
                <a:spcPts val="600"/>
              </a:spcBef>
              <a:defRPr/>
            </a:pPr>
            <a:endParaRPr lang="en-US" sz="2000" dirty="0" smtClean="0"/>
          </a:p>
          <a:p>
            <a:pPr marL="461963" lvl="0" indent="-461963">
              <a:spcBef>
                <a:spcPts val="600"/>
              </a:spcBef>
              <a:defRPr/>
            </a:pPr>
            <a:r>
              <a:rPr lang="en-US" sz="2000" b="1" dirty="0" smtClean="0"/>
              <a:t>Hints for Problem Solving</a:t>
            </a:r>
          </a:p>
          <a:p>
            <a:pPr marL="461963" lvl="0" indent="-461963">
              <a:spcBef>
                <a:spcPts val="600"/>
              </a:spcBef>
              <a:defRPr/>
            </a:pPr>
            <a:r>
              <a:rPr lang="en-US" sz="2000" dirty="0" smtClean="0"/>
              <a:t>	• Don’t panic!</a:t>
            </a:r>
          </a:p>
          <a:p>
            <a:pPr marL="461963" lvl="0" indent="-461963">
              <a:spcBef>
                <a:spcPts val="600"/>
              </a:spcBef>
              <a:defRPr/>
            </a:pPr>
            <a:r>
              <a:rPr lang="en-US" sz="2000" dirty="0" smtClean="0"/>
              <a:t>	 • Work the problem; use a problem-solving strategy.</a:t>
            </a:r>
          </a:p>
          <a:p>
            <a:pPr marL="461963" lvl="0" indent="-461963">
              <a:spcBef>
                <a:spcPts val="600"/>
              </a:spcBef>
              <a:defRPr/>
            </a:pPr>
            <a:r>
              <a:rPr lang="en-US" sz="2000" dirty="0" smtClean="0"/>
              <a:t>	 • Don’t overlook implied data.</a:t>
            </a:r>
          </a:p>
          <a:p>
            <a:pPr marL="461963" lvl="0" indent="-461963">
              <a:spcBef>
                <a:spcPts val="600"/>
              </a:spcBef>
              <a:defRPr/>
            </a:pPr>
            <a:r>
              <a:rPr lang="en-US" sz="2000" dirty="0" smtClean="0"/>
              <a:t>		ex: A car starting from rest has a </a:t>
            </a:r>
            <a:r>
              <a:rPr lang="en-US" sz="2000" dirty="0" err="1" smtClean="0"/>
              <a:t>v</a:t>
            </a:r>
            <a:r>
              <a:rPr lang="en-US" sz="2000" baseline="-25000" dirty="0" err="1" smtClean="0"/>
              <a:t>o</a:t>
            </a:r>
            <a:r>
              <a:rPr lang="en-US" sz="2000" dirty="0" smtClean="0"/>
              <a:t> = 0 m/s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blinds(horizontal)">
                                      <p:cBhvr>
                                        <p:cTn id="11" dur="500"/>
                                        <p:tgtEl>
                                          <p:spTgt spid="3">
                                            <p:txEl>
                                              <p:pRg st="3" end="3"/>
                                            </p:txEl>
                                          </p:spTgt>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blinds(horizontal)">
                                      <p:cBhvr>
                                        <p:cTn id="15" dur="500"/>
                                        <p:tgtEl>
                                          <p:spTgt spid="3">
                                            <p:txEl>
                                              <p:pRg st="0" end="0"/>
                                            </p:txEl>
                                          </p:spTgt>
                                        </p:tgtEl>
                                      </p:cBhvr>
                                    </p:animEffect>
                                  </p:childTnLst>
                                </p:cTn>
                              </p:par>
                            </p:childTnLst>
                          </p:cTn>
                        </p:par>
                        <p:par>
                          <p:cTn id="16" fill="hold">
                            <p:stCondLst>
                              <p:cond delay="1500"/>
                            </p:stCondLst>
                            <p:childTnLst>
                              <p:par>
                                <p:cTn id="17" presetID="3" presetClass="entr" presetSubtype="10" fill="hold" nodeType="after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blinds(horizontal)">
                                      <p:cBhvr>
                                        <p:cTn id="19" dur="500"/>
                                        <p:tgtEl>
                                          <p:spTgt spid="3">
                                            <p:txEl>
                                              <p:pRg st="5" end="5"/>
                                            </p:txEl>
                                          </p:spTgt>
                                        </p:tgtEl>
                                      </p:cBhvr>
                                    </p:animEffect>
                                  </p:childTnLst>
                                </p:cTn>
                              </p:par>
                            </p:childTnLst>
                          </p:cTn>
                        </p:par>
                        <p:par>
                          <p:cTn id="20" fill="hold">
                            <p:stCondLst>
                              <p:cond delay="2000"/>
                            </p:stCondLst>
                            <p:childTnLst>
                              <p:par>
                                <p:cTn id="21" presetID="3" presetClass="entr" presetSubtype="10" fill="hold" nodeType="after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animEffect transition="in" filter="blinds(horizontal)">
                                      <p:cBhvr>
                                        <p:cTn id="23" dur="500"/>
                                        <p:tgtEl>
                                          <p:spTgt spid="3">
                                            <p:txEl>
                                              <p:pRg st="8" end="8"/>
                                            </p:txEl>
                                          </p:spTgt>
                                        </p:tgtEl>
                                      </p:cBhvr>
                                    </p:animEffect>
                                  </p:childTnLst>
                                </p:cTn>
                              </p:par>
                            </p:childTnLst>
                          </p:cTn>
                        </p:par>
                        <p:par>
                          <p:cTn id="24" fill="hold">
                            <p:stCondLst>
                              <p:cond delay="2500"/>
                            </p:stCondLst>
                            <p:childTnLst>
                              <p:par>
                                <p:cTn id="25" presetID="3" presetClass="entr" presetSubtype="10" fill="hold" nodeType="after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blinds(horizontal)">
                                      <p:cBhvr>
                                        <p:cTn id="27" dur="500"/>
                                        <p:tgtEl>
                                          <p:spTgt spid="3">
                                            <p:txEl>
                                              <p:pRg st="9" end="9"/>
                                            </p:txEl>
                                          </p:spTgt>
                                        </p:tgtEl>
                                      </p:cBhvr>
                                    </p:animEffect>
                                  </p:childTnLst>
                                </p:cTn>
                              </p:par>
                            </p:childTnLst>
                          </p:cTn>
                        </p:par>
                        <p:par>
                          <p:cTn id="28" fill="hold">
                            <p:stCondLst>
                              <p:cond delay="3000"/>
                            </p:stCondLst>
                            <p:childTnLst>
                              <p:par>
                                <p:cTn id="29" presetID="3" presetClass="entr" presetSubtype="10" fill="hold" nodeType="after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animEffect transition="in" filter="blinds(horizontal)">
                                      <p:cBhvr>
                                        <p:cTn id="31" dur="500"/>
                                        <p:tgtEl>
                                          <p:spTgt spid="3">
                                            <p:txEl>
                                              <p:pRg st="11" end="11"/>
                                            </p:txEl>
                                          </p:spTgt>
                                        </p:tgtEl>
                                      </p:cBhvr>
                                    </p:animEffect>
                                  </p:childTnLst>
                                </p:cTn>
                              </p:par>
                            </p:childTnLst>
                          </p:cTn>
                        </p:par>
                        <p:par>
                          <p:cTn id="32" fill="hold">
                            <p:stCondLst>
                              <p:cond delay="3500"/>
                            </p:stCondLst>
                            <p:childTnLst>
                              <p:par>
                                <p:cTn id="33" presetID="3" presetClass="entr" presetSubtype="10" fill="hold" nodeType="after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animEffect transition="in" filter="blinds(horizontal)">
                                      <p:cBhvr>
                                        <p:cTn id="35" dur="500"/>
                                        <p:tgtEl>
                                          <p:spTgt spid="3">
                                            <p:txEl>
                                              <p:pRg st="12" end="12"/>
                                            </p:txEl>
                                          </p:spTgt>
                                        </p:tgtEl>
                                      </p:cBhvr>
                                    </p:animEffect>
                                  </p:childTnLst>
                                </p:cTn>
                              </p:par>
                            </p:childTnLst>
                          </p:cTn>
                        </p:par>
                        <p:par>
                          <p:cTn id="36" fill="hold">
                            <p:stCondLst>
                              <p:cond delay="4000"/>
                            </p:stCondLst>
                            <p:childTnLst>
                              <p:par>
                                <p:cTn id="37" presetID="3" presetClass="entr" presetSubtype="10" fill="hold" nodeType="afterEffect">
                                  <p:stCondLst>
                                    <p:cond delay="0"/>
                                  </p:stCondLst>
                                  <p:childTnLst>
                                    <p:set>
                                      <p:cBhvr>
                                        <p:cTn id="38" dur="1" fill="hold">
                                          <p:stCondLst>
                                            <p:cond delay="0"/>
                                          </p:stCondLst>
                                        </p:cTn>
                                        <p:tgtEl>
                                          <p:spTgt spid="3">
                                            <p:txEl>
                                              <p:pRg st="13" end="13"/>
                                            </p:txEl>
                                          </p:spTgt>
                                        </p:tgtEl>
                                        <p:attrNameLst>
                                          <p:attrName>style.visibility</p:attrName>
                                        </p:attrNameLst>
                                      </p:cBhvr>
                                      <p:to>
                                        <p:strVal val="visible"/>
                                      </p:to>
                                    </p:set>
                                    <p:animEffect transition="in" filter="blinds(horizontal)">
                                      <p:cBhvr>
                                        <p:cTn id="39" dur="500"/>
                                        <p:tgtEl>
                                          <p:spTgt spid="3">
                                            <p:txEl>
                                              <p:pRg st="13" end="13"/>
                                            </p:txEl>
                                          </p:spTgt>
                                        </p:tgtEl>
                                      </p:cBhvr>
                                    </p:animEffect>
                                  </p:childTnLst>
                                </p:cTn>
                              </p:par>
                            </p:childTnLst>
                          </p:cTn>
                        </p:par>
                        <p:par>
                          <p:cTn id="40" fill="hold">
                            <p:stCondLst>
                              <p:cond delay="4500"/>
                            </p:stCondLst>
                            <p:childTnLst>
                              <p:par>
                                <p:cTn id="41" presetID="3" presetClass="entr" presetSubtype="10" fill="hold" nodeType="afterEffect">
                                  <p:stCondLst>
                                    <p:cond delay="0"/>
                                  </p:stCondLst>
                                  <p:childTnLst>
                                    <p:set>
                                      <p:cBhvr>
                                        <p:cTn id="42" dur="1" fill="hold">
                                          <p:stCondLst>
                                            <p:cond delay="0"/>
                                          </p:stCondLst>
                                        </p:cTn>
                                        <p:tgtEl>
                                          <p:spTgt spid="3">
                                            <p:txEl>
                                              <p:pRg st="14" end="14"/>
                                            </p:txEl>
                                          </p:spTgt>
                                        </p:tgtEl>
                                        <p:attrNameLst>
                                          <p:attrName>style.visibility</p:attrName>
                                        </p:attrNameLst>
                                      </p:cBhvr>
                                      <p:to>
                                        <p:strVal val="visible"/>
                                      </p:to>
                                    </p:set>
                                    <p:animEffect transition="in" filter="blinds(horizontal)">
                                      <p:cBhvr>
                                        <p:cTn id="43" dur="500"/>
                                        <p:tgtEl>
                                          <p:spTgt spid="3">
                                            <p:txEl>
                                              <p:pRg st="14" end="14"/>
                                            </p:txEl>
                                          </p:spTgt>
                                        </p:tgtEl>
                                      </p:cBhvr>
                                    </p:animEffect>
                                  </p:childTnLst>
                                </p:cTn>
                              </p:par>
                            </p:childTnLst>
                          </p:cTn>
                        </p:par>
                        <p:par>
                          <p:cTn id="44" fill="hold">
                            <p:stCondLst>
                              <p:cond delay="5000"/>
                            </p:stCondLst>
                            <p:childTnLst>
                              <p:par>
                                <p:cTn id="45" presetID="3" presetClass="entr" presetSubtype="10" fill="hold" nodeType="afterEffect">
                                  <p:stCondLst>
                                    <p:cond delay="0"/>
                                  </p:stCondLst>
                                  <p:childTnLst>
                                    <p:set>
                                      <p:cBhvr>
                                        <p:cTn id="46" dur="1" fill="hold">
                                          <p:stCondLst>
                                            <p:cond delay="0"/>
                                          </p:stCondLst>
                                        </p:cTn>
                                        <p:tgtEl>
                                          <p:spTgt spid="3">
                                            <p:txEl>
                                              <p:pRg st="15" end="15"/>
                                            </p:txEl>
                                          </p:spTgt>
                                        </p:tgtEl>
                                        <p:attrNameLst>
                                          <p:attrName>style.visibility</p:attrName>
                                        </p:attrNameLst>
                                      </p:cBhvr>
                                      <p:to>
                                        <p:strVal val="visible"/>
                                      </p:to>
                                    </p:set>
                                    <p:animEffect transition="in" filter="blinds(horizontal)">
                                      <p:cBhvr>
                                        <p:cTn id="47" dur="500"/>
                                        <p:tgtEl>
                                          <p:spTgt spid="3">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57200" y="274638"/>
            <a:ext cx="8229600" cy="487362"/>
          </a:xfrm>
          <a:prstGeom prst="rect">
            <a:avLst/>
          </a:prstGeom>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000" dirty="0" err="1" smtClean="0">
                <a:solidFill>
                  <a:srgbClr val="00B050"/>
                </a:solidFill>
                <a:latin typeface="+mj-lt"/>
                <a:ea typeface="+mj-ea"/>
                <a:cs typeface="+mj-cs"/>
              </a:rPr>
              <a:t>Warmup</a:t>
            </a:r>
            <a:r>
              <a:rPr lang="en-US" sz="2000" dirty="0" smtClean="0">
                <a:solidFill>
                  <a:srgbClr val="00B050"/>
                </a:solidFill>
                <a:latin typeface="+mj-lt"/>
                <a:ea typeface="+mj-ea"/>
                <a:cs typeface="+mj-cs"/>
              </a:rPr>
              <a:t>: Galileo </a:t>
            </a:r>
            <a:r>
              <a:rPr lang="en-US" sz="2000" dirty="0" err="1" smtClean="0">
                <a:solidFill>
                  <a:srgbClr val="00B050"/>
                </a:solidFill>
                <a:latin typeface="+mj-lt"/>
                <a:ea typeface="+mj-ea"/>
                <a:cs typeface="+mj-cs"/>
              </a:rPr>
              <a:t>Galilei</a:t>
            </a:r>
            <a:r>
              <a:rPr lang="en-US" sz="2000" dirty="0" smtClean="0">
                <a:solidFill>
                  <a:srgbClr val="00B050"/>
                </a:solidFill>
                <a:latin typeface="+mj-lt"/>
                <a:ea typeface="+mj-ea"/>
                <a:cs typeface="+mj-cs"/>
              </a:rPr>
              <a:t> and the Leaning Tower of Pisa</a:t>
            </a:r>
            <a:endParaRPr kumimoji="0" lang="en-US" sz="2000" b="0" i="0" u="none" strike="noStrike" kern="1200" cap="none" spc="0" normalizeH="0" baseline="0" noProof="0" dirty="0">
              <a:ln>
                <a:noFill/>
              </a:ln>
              <a:solidFill>
                <a:srgbClr val="00B050"/>
              </a:solidFill>
              <a:effectLst/>
              <a:uLnTx/>
              <a:uFillTx/>
              <a:latin typeface="+mj-lt"/>
              <a:ea typeface="+mj-ea"/>
              <a:cs typeface="+mj-cs"/>
            </a:endParaRPr>
          </a:p>
        </p:txBody>
      </p:sp>
      <p:sp>
        <p:nvSpPr>
          <p:cNvPr id="11" name="TextBox 10"/>
          <p:cNvSpPr txBox="1"/>
          <p:nvPr/>
        </p:nvSpPr>
        <p:spPr>
          <a:xfrm>
            <a:off x="510640" y="807522"/>
            <a:ext cx="7120411" cy="369332"/>
          </a:xfrm>
          <a:prstGeom prst="rect">
            <a:avLst/>
          </a:prstGeom>
          <a:noFill/>
        </p:spPr>
        <p:txBody>
          <a:bodyPr wrap="none" rtlCol="0">
            <a:spAutoFit/>
          </a:bodyPr>
          <a:lstStyle/>
          <a:p>
            <a:r>
              <a:rPr lang="en-US" dirty="0" smtClean="0"/>
              <a:t>Read page 52 in your text and write a sentence about one interesting fact.</a:t>
            </a:r>
            <a:endParaRPr lang="en-US" dirty="0"/>
          </a:p>
        </p:txBody>
      </p:sp>
      <p:pic>
        <p:nvPicPr>
          <p:cNvPr id="119810" name="Picture 2" descr="foundations of Knowledge - Galileo Galilei facing the Roman Inquisition (Cristiano Banti, 1857).">
            <a:hlinkClick r:id="rId3"/>
          </p:cNvPr>
          <p:cNvPicPr>
            <a:picLocks noChangeAspect="1" noChangeArrowheads="1"/>
          </p:cNvPicPr>
          <p:nvPr/>
        </p:nvPicPr>
        <p:blipFill>
          <a:blip r:embed="rId4" cstate="print"/>
          <a:srcRect/>
          <a:stretch>
            <a:fillRect/>
          </a:stretch>
        </p:blipFill>
        <p:spPr bwMode="auto">
          <a:xfrm>
            <a:off x="1371498" y="1307691"/>
            <a:ext cx="6299962" cy="4724973"/>
          </a:xfrm>
          <a:prstGeom prst="rect">
            <a:avLst/>
          </a:prstGeom>
          <a:noFill/>
        </p:spPr>
      </p:pic>
      <p:sp>
        <p:nvSpPr>
          <p:cNvPr id="13" name="Rectangle 12"/>
          <p:cNvSpPr/>
          <p:nvPr/>
        </p:nvSpPr>
        <p:spPr>
          <a:xfrm>
            <a:off x="1383475" y="6074666"/>
            <a:ext cx="7428016" cy="369332"/>
          </a:xfrm>
          <a:prstGeom prst="rect">
            <a:avLst/>
          </a:prstGeom>
        </p:spPr>
        <p:txBody>
          <a:bodyPr wrap="square">
            <a:spAutoFit/>
          </a:bodyPr>
          <a:lstStyle/>
          <a:p>
            <a:r>
              <a:rPr lang="it-IT" i="1" dirty="0" smtClean="0"/>
              <a:t>Galileo Galilei facing the Roman Inquisition, Cristiano Banti, 1857</a:t>
            </a:r>
            <a:endParaRPr lang="en-US" i="1" dirty="0"/>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a:spLocks/>
          </p:cNvSpPr>
          <p:nvPr/>
        </p:nvSpPr>
        <p:spPr>
          <a:xfrm>
            <a:off x="457200" y="274638"/>
            <a:ext cx="8229600" cy="487362"/>
          </a:xfrm>
          <a:prstGeom prst="rect">
            <a:avLst/>
          </a:prstGeom>
          <a:solidFill>
            <a:schemeClr val="bg1"/>
          </a:solidFill>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0" normalizeH="0" baseline="0" noProof="0" dirty="0" smtClean="0">
                <a:ln>
                  <a:noFill/>
                </a:ln>
                <a:solidFill>
                  <a:srgbClr val="00B050"/>
                </a:solidFill>
                <a:effectLst/>
                <a:uLnTx/>
                <a:uFillTx/>
                <a:latin typeface="+mj-lt"/>
                <a:ea typeface="+mj-ea"/>
                <a:cs typeface="+mj-cs"/>
              </a:rPr>
              <a:t>2.5 Free Fall</a:t>
            </a:r>
            <a:endParaRPr kumimoji="0" lang="en-US" sz="2000" b="0" i="0" u="none" strike="noStrike" kern="1200" cap="none" spc="0" normalizeH="0" baseline="0" noProof="0" dirty="0">
              <a:ln>
                <a:noFill/>
              </a:ln>
              <a:solidFill>
                <a:srgbClr val="00B050"/>
              </a:solidFill>
              <a:effectLst/>
              <a:uLnTx/>
              <a:uFillTx/>
              <a:latin typeface="+mj-lt"/>
              <a:ea typeface="+mj-ea"/>
              <a:cs typeface="+mj-cs"/>
            </a:endParaRPr>
          </a:p>
        </p:txBody>
      </p:sp>
      <p:sp>
        <p:nvSpPr>
          <p:cNvPr id="6" name="TextBox 5"/>
          <p:cNvSpPr txBox="1"/>
          <p:nvPr/>
        </p:nvSpPr>
        <p:spPr>
          <a:xfrm>
            <a:off x="356260" y="762000"/>
            <a:ext cx="8787739" cy="6032421"/>
          </a:xfrm>
          <a:prstGeom prst="rect">
            <a:avLst/>
          </a:prstGeom>
          <a:noFill/>
        </p:spPr>
        <p:txBody>
          <a:bodyPr wrap="square" rtlCol="0">
            <a:spAutoFit/>
          </a:bodyPr>
          <a:lstStyle/>
          <a:p>
            <a:r>
              <a:rPr lang="en-US" sz="2000" dirty="0" smtClean="0">
                <a:solidFill>
                  <a:schemeClr val="tx2"/>
                </a:solidFill>
              </a:rPr>
              <a:t>• A common case of constant acceleration is due to gravity.</a:t>
            </a:r>
          </a:p>
          <a:p>
            <a:endParaRPr lang="en-US" sz="2000" dirty="0" smtClean="0">
              <a:solidFill>
                <a:schemeClr val="tx2"/>
              </a:solidFill>
            </a:endParaRPr>
          </a:p>
          <a:p>
            <a:r>
              <a:rPr lang="en-US" sz="2000" dirty="0" smtClean="0">
                <a:solidFill>
                  <a:srgbClr val="0070C0"/>
                </a:solidFill>
              </a:rPr>
              <a:t>acceleration due to gravity (g) </a:t>
            </a:r>
            <a:r>
              <a:rPr lang="en-US" sz="2000" dirty="0" smtClean="0"/>
              <a:t>– 9.80 m/s</a:t>
            </a:r>
            <a:r>
              <a:rPr lang="en-US" sz="2000" baseline="30000" dirty="0" smtClean="0"/>
              <a:t>2</a:t>
            </a:r>
            <a:r>
              <a:rPr lang="en-US" sz="2000" dirty="0" smtClean="0"/>
              <a:t> toward the center of the Earth.</a:t>
            </a:r>
          </a:p>
          <a:p>
            <a:r>
              <a:rPr lang="en-US" sz="2000" dirty="0" smtClean="0"/>
              <a:t>	- altitude affects g slightly</a:t>
            </a:r>
          </a:p>
          <a:p>
            <a:r>
              <a:rPr lang="en-US" sz="2000" dirty="0" smtClean="0"/>
              <a:t>	- air resistance affects the acceleration of a falling body</a:t>
            </a:r>
          </a:p>
          <a:p>
            <a:r>
              <a:rPr lang="en-US" sz="2000" dirty="0" smtClean="0"/>
              <a:t>	- not affected by the mass of an object</a:t>
            </a:r>
          </a:p>
          <a:p>
            <a:r>
              <a:rPr lang="en-US" sz="2000" dirty="0" smtClean="0"/>
              <a:t>	- estimate to 10 m/s</a:t>
            </a:r>
            <a:r>
              <a:rPr lang="en-US" sz="2000" baseline="30000" dirty="0" smtClean="0"/>
              <a:t>2</a:t>
            </a:r>
            <a:r>
              <a:rPr lang="en-US" sz="2000" dirty="0" smtClean="0"/>
              <a:t> when you don’t have a calculator</a:t>
            </a:r>
          </a:p>
          <a:p>
            <a:endParaRPr lang="en-US" sz="2000" dirty="0" smtClean="0"/>
          </a:p>
          <a:p>
            <a:r>
              <a:rPr lang="en-US" sz="2000" dirty="0" smtClean="0">
                <a:solidFill>
                  <a:srgbClr val="0070C0"/>
                </a:solidFill>
              </a:rPr>
              <a:t>free fall </a:t>
            </a:r>
            <a:r>
              <a:rPr lang="en-US" sz="2000" dirty="0" smtClean="0"/>
              <a:t>– objects in motion solely under the influence of gravity</a:t>
            </a:r>
          </a:p>
          <a:p>
            <a:r>
              <a:rPr lang="en-US" sz="2000" dirty="0" smtClean="0"/>
              <a:t>	- even objects projected upward are in free fall (neglecting air resistance)</a:t>
            </a:r>
          </a:p>
          <a:p>
            <a:r>
              <a:rPr lang="en-US" sz="2000" dirty="0" smtClean="0"/>
              <a:t>	</a:t>
            </a:r>
            <a:r>
              <a:rPr lang="en-US" sz="2000" dirty="0" smtClean="0">
                <a:solidFill>
                  <a:srgbClr val="00B050"/>
                </a:solidFill>
              </a:rPr>
              <a:t>Why?</a:t>
            </a:r>
          </a:p>
          <a:p>
            <a:endParaRPr lang="en-US" sz="2000" dirty="0" smtClean="0"/>
          </a:p>
          <a:p>
            <a:endParaRPr lang="en-US" sz="2000" dirty="0" smtClean="0"/>
          </a:p>
          <a:p>
            <a:r>
              <a:rPr lang="en-US" dirty="0" smtClean="0">
                <a:solidFill>
                  <a:schemeClr val="tx2"/>
                </a:solidFill>
              </a:rPr>
              <a:t>• You may use the three kinematics equations to solve free fall problems.</a:t>
            </a:r>
          </a:p>
          <a:p>
            <a:r>
              <a:rPr lang="en-US" dirty="0" smtClean="0">
                <a:solidFill>
                  <a:schemeClr val="tx2"/>
                </a:solidFill>
              </a:rPr>
              <a:t>	- Be very careful about choosing a positive direction in your coordinate system.</a:t>
            </a:r>
          </a:p>
          <a:p>
            <a:r>
              <a:rPr lang="en-US" dirty="0" smtClean="0">
                <a:solidFill>
                  <a:schemeClr val="tx2"/>
                </a:solidFill>
              </a:rPr>
              <a:t>	- It is often helpful to divide vertical motion problems into two parts: on the way 	up and on the way down.</a:t>
            </a:r>
          </a:p>
          <a:p>
            <a:r>
              <a:rPr lang="en-US" dirty="0" smtClean="0">
                <a:solidFill>
                  <a:schemeClr val="tx2"/>
                </a:solidFill>
              </a:rPr>
              <a:t>	- Use implied data: If you throw an object up, at the maximum height the velocity 	is zero.</a:t>
            </a:r>
            <a:endParaRPr lang="en-US" dirty="0" smtClean="0"/>
          </a:p>
          <a:p>
            <a:endParaRPr lang="en-US"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randombar(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randombar(horizontal)">
                                      <p:cBhvr>
                                        <p:cTn id="12" dur="500"/>
                                        <p:tgtEl>
                                          <p:spTgt spid="6">
                                            <p:txEl>
                                              <p:pRg st="2" end="2"/>
                                            </p:txEl>
                                          </p:spTgt>
                                        </p:tgtEl>
                                      </p:cBhvr>
                                    </p:animEffect>
                                  </p:childTnLst>
                                </p:cTn>
                              </p:par>
                            </p:childTnLst>
                          </p:cTn>
                        </p:par>
                        <p:par>
                          <p:cTn id="13" fill="hold">
                            <p:stCondLst>
                              <p:cond delay="500"/>
                            </p:stCondLst>
                            <p:childTnLst>
                              <p:par>
                                <p:cTn id="14" presetID="14" presetClass="entr" presetSubtype="10" fill="hold" nodeType="after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randombar(horizontal)">
                                      <p:cBhvr>
                                        <p:cTn id="16" dur="500"/>
                                        <p:tgtEl>
                                          <p:spTgt spid="6">
                                            <p:txEl>
                                              <p:pRg st="3" end="3"/>
                                            </p:txEl>
                                          </p:spTgt>
                                        </p:tgtEl>
                                      </p:cBhvr>
                                    </p:animEffect>
                                  </p:childTnLst>
                                </p:cTn>
                              </p:par>
                            </p:childTnLst>
                          </p:cTn>
                        </p:par>
                        <p:par>
                          <p:cTn id="17" fill="hold">
                            <p:stCondLst>
                              <p:cond delay="1000"/>
                            </p:stCondLst>
                            <p:childTnLst>
                              <p:par>
                                <p:cTn id="18" presetID="14" presetClass="entr" presetSubtype="10" fill="hold" nodeType="afterEffect">
                                  <p:stCondLst>
                                    <p:cond delay="0"/>
                                  </p:stCondLst>
                                  <p:childTnLst>
                                    <p:set>
                                      <p:cBhvr>
                                        <p:cTn id="19" dur="1" fill="hold">
                                          <p:stCondLst>
                                            <p:cond delay="0"/>
                                          </p:stCondLst>
                                        </p:cTn>
                                        <p:tgtEl>
                                          <p:spTgt spid="6">
                                            <p:txEl>
                                              <p:pRg st="4" end="4"/>
                                            </p:txEl>
                                          </p:spTgt>
                                        </p:tgtEl>
                                        <p:attrNameLst>
                                          <p:attrName>style.visibility</p:attrName>
                                        </p:attrNameLst>
                                      </p:cBhvr>
                                      <p:to>
                                        <p:strVal val="visible"/>
                                      </p:to>
                                    </p:set>
                                    <p:animEffect transition="in" filter="randombar(horizontal)">
                                      <p:cBhvr>
                                        <p:cTn id="20" dur="500"/>
                                        <p:tgtEl>
                                          <p:spTgt spid="6">
                                            <p:txEl>
                                              <p:pRg st="4" end="4"/>
                                            </p:txEl>
                                          </p:spTgt>
                                        </p:tgtEl>
                                      </p:cBhvr>
                                    </p:animEffect>
                                  </p:childTnLst>
                                </p:cTn>
                              </p:par>
                            </p:childTnLst>
                          </p:cTn>
                        </p:par>
                        <p:par>
                          <p:cTn id="21" fill="hold">
                            <p:stCondLst>
                              <p:cond delay="1500"/>
                            </p:stCondLst>
                            <p:childTnLst>
                              <p:par>
                                <p:cTn id="22" presetID="14" presetClass="entr" presetSubtype="10" fill="hold" nodeType="afterEffect">
                                  <p:stCondLst>
                                    <p:cond delay="0"/>
                                  </p:stCondLst>
                                  <p:childTnLst>
                                    <p:set>
                                      <p:cBhvr>
                                        <p:cTn id="23" dur="1" fill="hold">
                                          <p:stCondLst>
                                            <p:cond delay="0"/>
                                          </p:stCondLst>
                                        </p:cTn>
                                        <p:tgtEl>
                                          <p:spTgt spid="6">
                                            <p:txEl>
                                              <p:pRg st="5" end="5"/>
                                            </p:txEl>
                                          </p:spTgt>
                                        </p:tgtEl>
                                        <p:attrNameLst>
                                          <p:attrName>style.visibility</p:attrName>
                                        </p:attrNameLst>
                                      </p:cBhvr>
                                      <p:to>
                                        <p:strVal val="visible"/>
                                      </p:to>
                                    </p:set>
                                    <p:animEffect transition="in" filter="randombar(horizontal)">
                                      <p:cBhvr>
                                        <p:cTn id="24" dur="500"/>
                                        <p:tgtEl>
                                          <p:spTgt spid="6">
                                            <p:txEl>
                                              <p:pRg st="5" end="5"/>
                                            </p:txEl>
                                          </p:spTgt>
                                        </p:tgtEl>
                                      </p:cBhvr>
                                    </p:animEffect>
                                  </p:childTnLst>
                                </p:cTn>
                              </p:par>
                            </p:childTnLst>
                          </p:cTn>
                        </p:par>
                        <p:par>
                          <p:cTn id="25" fill="hold">
                            <p:stCondLst>
                              <p:cond delay="2000"/>
                            </p:stCondLst>
                            <p:childTnLst>
                              <p:par>
                                <p:cTn id="26" presetID="14" presetClass="entr" presetSubtype="10" fill="hold" nodeType="afterEffect">
                                  <p:stCondLst>
                                    <p:cond delay="0"/>
                                  </p:stCondLst>
                                  <p:childTnLst>
                                    <p:set>
                                      <p:cBhvr>
                                        <p:cTn id="27" dur="1" fill="hold">
                                          <p:stCondLst>
                                            <p:cond delay="0"/>
                                          </p:stCondLst>
                                        </p:cTn>
                                        <p:tgtEl>
                                          <p:spTgt spid="6">
                                            <p:txEl>
                                              <p:pRg st="6" end="6"/>
                                            </p:txEl>
                                          </p:spTgt>
                                        </p:tgtEl>
                                        <p:attrNameLst>
                                          <p:attrName>style.visibility</p:attrName>
                                        </p:attrNameLst>
                                      </p:cBhvr>
                                      <p:to>
                                        <p:strVal val="visible"/>
                                      </p:to>
                                    </p:set>
                                    <p:animEffect transition="in" filter="randombar(horizontal)">
                                      <p:cBhvr>
                                        <p:cTn id="28" dur="500"/>
                                        <p:tgtEl>
                                          <p:spTgt spid="6">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6">
                                            <p:txEl>
                                              <p:pRg st="8" end="8"/>
                                            </p:txEl>
                                          </p:spTgt>
                                        </p:tgtEl>
                                        <p:attrNameLst>
                                          <p:attrName>style.visibility</p:attrName>
                                        </p:attrNameLst>
                                      </p:cBhvr>
                                      <p:to>
                                        <p:strVal val="visible"/>
                                      </p:to>
                                    </p:set>
                                    <p:animEffect transition="in" filter="randombar(horizontal)">
                                      <p:cBhvr>
                                        <p:cTn id="33" dur="500"/>
                                        <p:tgtEl>
                                          <p:spTgt spid="6">
                                            <p:txEl>
                                              <p:pRg st="8" end="8"/>
                                            </p:txEl>
                                          </p:spTgt>
                                        </p:tgtEl>
                                      </p:cBhvr>
                                    </p:animEffect>
                                  </p:childTnLst>
                                </p:cTn>
                              </p:par>
                            </p:childTnLst>
                          </p:cTn>
                        </p:par>
                        <p:par>
                          <p:cTn id="34" fill="hold">
                            <p:stCondLst>
                              <p:cond delay="500"/>
                            </p:stCondLst>
                            <p:childTnLst>
                              <p:par>
                                <p:cTn id="35" presetID="14" presetClass="entr" presetSubtype="10" fill="hold" nodeType="afterEffect">
                                  <p:stCondLst>
                                    <p:cond delay="0"/>
                                  </p:stCondLst>
                                  <p:childTnLst>
                                    <p:set>
                                      <p:cBhvr>
                                        <p:cTn id="36" dur="1" fill="hold">
                                          <p:stCondLst>
                                            <p:cond delay="0"/>
                                          </p:stCondLst>
                                        </p:cTn>
                                        <p:tgtEl>
                                          <p:spTgt spid="6">
                                            <p:txEl>
                                              <p:pRg st="9" end="9"/>
                                            </p:txEl>
                                          </p:spTgt>
                                        </p:tgtEl>
                                        <p:attrNameLst>
                                          <p:attrName>style.visibility</p:attrName>
                                        </p:attrNameLst>
                                      </p:cBhvr>
                                      <p:to>
                                        <p:strVal val="visible"/>
                                      </p:to>
                                    </p:set>
                                    <p:animEffect transition="in" filter="randombar(horizontal)">
                                      <p:cBhvr>
                                        <p:cTn id="37" dur="500"/>
                                        <p:tgtEl>
                                          <p:spTgt spid="6">
                                            <p:txEl>
                                              <p:pRg st="9" end="9"/>
                                            </p:txEl>
                                          </p:spTgt>
                                        </p:tgtEl>
                                      </p:cBhvr>
                                    </p:animEffect>
                                  </p:childTnLst>
                                </p:cTn>
                              </p:par>
                            </p:childTnLst>
                          </p:cTn>
                        </p:par>
                        <p:par>
                          <p:cTn id="38" fill="hold">
                            <p:stCondLst>
                              <p:cond delay="1000"/>
                            </p:stCondLst>
                            <p:childTnLst>
                              <p:par>
                                <p:cTn id="39" presetID="14" presetClass="entr" presetSubtype="10" fill="hold" nodeType="afterEffect">
                                  <p:stCondLst>
                                    <p:cond delay="0"/>
                                  </p:stCondLst>
                                  <p:childTnLst>
                                    <p:set>
                                      <p:cBhvr>
                                        <p:cTn id="40" dur="1" fill="hold">
                                          <p:stCondLst>
                                            <p:cond delay="0"/>
                                          </p:stCondLst>
                                        </p:cTn>
                                        <p:tgtEl>
                                          <p:spTgt spid="6">
                                            <p:txEl>
                                              <p:pRg st="10" end="10"/>
                                            </p:txEl>
                                          </p:spTgt>
                                        </p:tgtEl>
                                        <p:attrNameLst>
                                          <p:attrName>style.visibility</p:attrName>
                                        </p:attrNameLst>
                                      </p:cBhvr>
                                      <p:to>
                                        <p:strVal val="visible"/>
                                      </p:to>
                                    </p:set>
                                    <p:animEffect transition="in" filter="randombar(horizontal)">
                                      <p:cBhvr>
                                        <p:cTn id="41" dur="500"/>
                                        <p:tgtEl>
                                          <p:spTgt spid="6">
                                            <p:txEl>
                                              <p:pRg st="10" end="1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nodeType="clickEffect">
                                  <p:stCondLst>
                                    <p:cond delay="0"/>
                                  </p:stCondLst>
                                  <p:childTnLst>
                                    <p:set>
                                      <p:cBhvr>
                                        <p:cTn id="45" dur="1" fill="hold">
                                          <p:stCondLst>
                                            <p:cond delay="0"/>
                                          </p:stCondLst>
                                        </p:cTn>
                                        <p:tgtEl>
                                          <p:spTgt spid="6">
                                            <p:txEl>
                                              <p:pRg st="13" end="13"/>
                                            </p:txEl>
                                          </p:spTgt>
                                        </p:tgtEl>
                                        <p:attrNameLst>
                                          <p:attrName>style.visibility</p:attrName>
                                        </p:attrNameLst>
                                      </p:cBhvr>
                                      <p:to>
                                        <p:strVal val="visible"/>
                                      </p:to>
                                    </p:set>
                                    <p:animEffect transition="in" filter="randombar(horizontal)">
                                      <p:cBhvr>
                                        <p:cTn id="46" dur="500"/>
                                        <p:tgtEl>
                                          <p:spTgt spid="6">
                                            <p:txEl>
                                              <p:pRg st="13" end="13"/>
                                            </p:txEl>
                                          </p:spTgt>
                                        </p:tgtEl>
                                      </p:cBhvr>
                                    </p:animEffect>
                                  </p:childTnLst>
                                </p:cTn>
                              </p:par>
                            </p:childTnLst>
                          </p:cTn>
                        </p:par>
                        <p:par>
                          <p:cTn id="47" fill="hold">
                            <p:stCondLst>
                              <p:cond delay="500"/>
                            </p:stCondLst>
                            <p:childTnLst>
                              <p:par>
                                <p:cTn id="48" presetID="14" presetClass="entr" presetSubtype="10" fill="hold" nodeType="afterEffect">
                                  <p:stCondLst>
                                    <p:cond delay="0"/>
                                  </p:stCondLst>
                                  <p:childTnLst>
                                    <p:set>
                                      <p:cBhvr>
                                        <p:cTn id="49" dur="1" fill="hold">
                                          <p:stCondLst>
                                            <p:cond delay="0"/>
                                          </p:stCondLst>
                                        </p:cTn>
                                        <p:tgtEl>
                                          <p:spTgt spid="6">
                                            <p:txEl>
                                              <p:pRg st="14" end="14"/>
                                            </p:txEl>
                                          </p:spTgt>
                                        </p:tgtEl>
                                        <p:attrNameLst>
                                          <p:attrName>style.visibility</p:attrName>
                                        </p:attrNameLst>
                                      </p:cBhvr>
                                      <p:to>
                                        <p:strVal val="visible"/>
                                      </p:to>
                                    </p:set>
                                    <p:animEffect transition="in" filter="randombar(horizontal)">
                                      <p:cBhvr>
                                        <p:cTn id="50" dur="500"/>
                                        <p:tgtEl>
                                          <p:spTgt spid="6">
                                            <p:txEl>
                                              <p:pRg st="14" end="14"/>
                                            </p:txEl>
                                          </p:spTgt>
                                        </p:tgtEl>
                                      </p:cBhvr>
                                    </p:animEffect>
                                  </p:childTnLst>
                                </p:cTn>
                              </p:par>
                            </p:childTnLst>
                          </p:cTn>
                        </p:par>
                        <p:par>
                          <p:cTn id="51" fill="hold">
                            <p:stCondLst>
                              <p:cond delay="1000"/>
                            </p:stCondLst>
                            <p:childTnLst>
                              <p:par>
                                <p:cTn id="52" presetID="14" presetClass="entr" presetSubtype="10" fill="hold" nodeType="afterEffect">
                                  <p:stCondLst>
                                    <p:cond delay="0"/>
                                  </p:stCondLst>
                                  <p:childTnLst>
                                    <p:set>
                                      <p:cBhvr>
                                        <p:cTn id="53" dur="1" fill="hold">
                                          <p:stCondLst>
                                            <p:cond delay="0"/>
                                          </p:stCondLst>
                                        </p:cTn>
                                        <p:tgtEl>
                                          <p:spTgt spid="6">
                                            <p:txEl>
                                              <p:pRg st="15" end="15"/>
                                            </p:txEl>
                                          </p:spTgt>
                                        </p:tgtEl>
                                        <p:attrNameLst>
                                          <p:attrName>style.visibility</p:attrName>
                                        </p:attrNameLst>
                                      </p:cBhvr>
                                      <p:to>
                                        <p:strVal val="visible"/>
                                      </p:to>
                                    </p:set>
                                    <p:animEffect transition="in" filter="randombar(horizontal)">
                                      <p:cBhvr>
                                        <p:cTn id="54" dur="500"/>
                                        <p:tgtEl>
                                          <p:spTgt spid="6">
                                            <p:txEl>
                                              <p:pRg st="15" end="15"/>
                                            </p:txEl>
                                          </p:spTgt>
                                        </p:tgtEl>
                                      </p:cBhvr>
                                    </p:animEffect>
                                  </p:childTnLst>
                                </p:cTn>
                              </p:par>
                            </p:childTnLst>
                          </p:cTn>
                        </p:par>
                        <p:par>
                          <p:cTn id="55" fill="hold">
                            <p:stCondLst>
                              <p:cond delay="1500"/>
                            </p:stCondLst>
                            <p:childTnLst>
                              <p:par>
                                <p:cTn id="56" presetID="14" presetClass="entr" presetSubtype="10" fill="hold" nodeType="afterEffect">
                                  <p:stCondLst>
                                    <p:cond delay="0"/>
                                  </p:stCondLst>
                                  <p:childTnLst>
                                    <p:set>
                                      <p:cBhvr>
                                        <p:cTn id="57" dur="1" fill="hold">
                                          <p:stCondLst>
                                            <p:cond delay="0"/>
                                          </p:stCondLst>
                                        </p:cTn>
                                        <p:tgtEl>
                                          <p:spTgt spid="6">
                                            <p:txEl>
                                              <p:pRg st="16" end="16"/>
                                            </p:txEl>
                                          </p:spTgt>
                                        </p:tgtEl>
                                        <p:attrNameLst>
                                          <p:attrName>style.visibility</p:attrName>
                                        </p:attrNameLst>
                                      </p:cBhvr>
                                      <p:to>
                                        <p:strVal val="visible"/>
                                      </p:to>
                                    </p:set>
                                    <p:animEffect transition="in" filter="randombar(horizontal)">
                                      <p:cBhvr>
                                        <p:cTn id="58" dur="500"/>
                                        <p:tgtEl>
                                          <p:spTgt spid="6">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2" descr="Free fall kinematics problem"/>
          <p:cNvPicPr>
            <a:picLocks noChangeAspect="1" noChangeArrowheads="1"/>
          </p:cNvPicPr>
          <p:nvPr/>
        </p:nvPicPr>
        <p:blipFill>
          <a:blip r:embed="rId3" cstate="print"/>
          <a:srcRect/>
          <a:stretch>
            <a:fillRect/>
          </a:stretch>
        </p:blipFill>
        <p:spPr bwMode="auto">
          <a:xfrm>
            <a:off x="275897" y="0"/>
            <a:ext cx="8868103" cy="6858000"/>
          </a:xfrm>
          <a:prstGeom prst="rect">
            <a:avLst/>
          </a:prstGeom>
          <a:noFill/>
        </p:spPr>
      </p:pic>
      <p:sp>
        <p:nvSpPr>
          <p:cNvPr id="3" name="Title 3"/>
          <p:cNvSpPr txBox="1">
            <a:spLocks/>
          </p:cNvSpPr>
          <p:nvPr/>
        </p:nvSpPr>
        <p:spPr>
          <a:xfrm>
            <a:off x="457200" y="274638"/>
            <a:ext cx="8229600" cy="487362"/>
          </a:xfrm>
          <a:prstGeom prst="rect">
            <a:avLst/>
          </a:prstGeom>
          <a:solidFill>
            <a:schemeClr val="bg1"/>
          </a:solidFill>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0" normalizeH="0" baseline="0" noProof="0" dirty="0" smtClean="0">
                <a:ln>
                  <a:noFill/>
                </a:ln>
                <a:solidFill>
                  <a:srgbClr val="00B050"/>
                </a:solidFill>
                <a:effectLst/>
                <a:uLnTx/>
                <a:uFillTx/>
                <a:latin typeface="+mj-lt"/>
                <a:ea typeface="+mj-ea"/>
                <a:cs typeface="+mj-cs"/>
              </a:rPr>
              <a:t>2.5 Free Fall</a:t>
            </a:r>
            <a:endParaRPr kumimoji="0" lang="en-US" sz="2000" b="0" i="0" u="none" strike="noStrike" kern="1200" cap="none" spc="0" normalizeH="0" baseline="0" noProof="0" dirty="0">
              <a:ln>
                <a:noFill/>
              </a:ln>
              <a:solidFill>
                <a:srgbClr val="00B050"/>
              </a:solidFill>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194" name="Picture 2" descr="Explanation of kinematics problem."/>
          <p:cNvPicPr>
            <a:picLocks noChangeAspect="1" noChangeArrowheads="1"/>
          </p:cNvPicPr>
          <p:nvPr/>
        </p:nvPicPr>
        <p:blipFill>
          <a:blip r:embed="rId3" cstate="print"/>
          <a:srcRect/>
          <a:stretch>
            <a:fillRect/>
          </a:stretch>
        </p:blipFill>
        <p:spPr bwMode="auto">
          <a:xfrm>
            <a:off x="0" y="-213360"/>
            <a:ext cx="9144000" cy="7071360"/>
          </a:xfrm>
          <a:prstGeom prst="rect">
            <a:avLst/>
          </a:prstGeom>
          <a:noFill/>
        </p:spPr>
      </p:pic>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57200" y="274638"/>
            <a:ext cx="8229600" cy="487362"/>
          </a:xfrm>
          <a:prstGeom prst="rect">
            <a:avLst/>
          </a:prstGeom>
          <a:solidFill>
            <a:schemeClr val="bg1"/>
          </a:solidFill>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0" normalizeH="0" baseline="0" noProof="0" dirty="0" smtClean="0">
                <a:ln>
                  <a:noFill/>
                </a:ln>
                <a:solidFill>
                  <a:srgbClr val="00B050"/>
                </a:solidFill>
                <a:effectLst/>
                <a:uLnTx/>
                <a:uFillTx/>
                <a:latin typeface="+mj-lt"/>
                <a:ea typeface="+mj-ea"/>
                <a:cs typeface="+mj-cs"/>
              </a:rPr>
              <a:t>2.5 Free Fall</a:t>
            </a:r>
            <a:endParaRPr kumimoji="0" lang="en-US" sz="2000" b="0" i="0" u="none" strike="noStrike" kern="1200" cap="none" spc="0" normalizeH="0" baseline="0" noProof="0" dirty="0">
              <a:ln>
                <a:noFill/>
              </a:ln>
              <a:solidFill>
                <a:srgbClr val="00B050"/>
              </a:solidFill>
              <a:effectLst/>
              <a:uLnTx/>
              <a:uFillTx/>
              <a:latin typeface="+mj-lt"/>
              <a:ea typeface="+mj-ea"/>
              <a:cs typeface="+mj-cs"/>
            </a:endParaRPr>
          </a:p>
        </p:txBody>
      </p:sp>
      <p:sp>
        <p:nvSpPr>
          <p:cNvPr id="3" name="TextBox 2"/>
          <p:cNvSpPr txBox="1"/>
          <p:nvPr/>
        </p:nvSpPr>
        <p:spPr>
          <a:xfrm>
            <a:off x="463138" y="653142"/>
            <a:ext cx="8535478" cy="1200329"/>
          </a:xfrm>
          <a:prstGeom prst="rect">
            <a:avLst/>
          </a:prstGeom>
          <a:noFill/>
        </p:spPr>
        <p:txBody>
          <a:bodyPr wrap="none" rtlCol="0">
            <a:spAutoFit/>
          </a:bodyPr>
          <a:lstStyle/>
          <a:p>
            <a:r>
              <a:rPr lang="en-US" dirty="0" smtClean="0"/>
              <a:t>Example: You are standing on a cliff, 30 m above the valley floor. You throw a watermelon</a:t>
            </a:r>
          </a:p>
          <a:p>
            <a:r>
              <a:rPr lang="en-US" dirty="0" smtClean="0"/>
              <a:t>vertically upward at a velocity of 3.0 m/s. How long does it take until the watermelon</a:t>
            </a:r>
          </a:p>
          <a:p>
            <a:r>
              <a:rPr lang="en-US" dirty="0" smtClean="0"/>
              <a:t>hits the valley floor?	        </a:t>
            </a:r>
          </a:p>
          <a:p>
            <a:r>
              <a:rPr lang="en-US" dirty="0" smtClean="0"/>
              <a:t>			         </a:t>
            </a:r>
            <a:endParaRPr lang="en-US" dirty="0"/>
          </a:p>
        </p:txBody>
      </p:sp>
      <p:grpSp>
        <p:nvGrpSpPr>
          <p:cNvPr id="36" name="Group 35"/>
          <p:cNvGrpSpPr/>
          <p:nvPr/>
        </p:nvGrpSpPr>
        <p:grpSpPr>
          <a:xfrm>
            <a:off x="2856016" y="1346703"/>
            <a:ext cx="5538919" cy="1748206"/>
            <a:chOff x="3200400" y="1857342"/>
            <a:chExt cx="5538919" cy="1748206"/>
          </a:xfrm>
        </p:grpSpPr>
        <p:cxnSp>
          <p:nvCxnSpPr>
            <p:cNvPr id="5" name="Straight Connector 4"/>
            <p:cNvCxnSpPr/>
            <p:nvPr/>
          </p:nvCxnSpPr>
          <p:spPr>
            <a:xfrm>
              <a:off x="3200400" y="2300591"/>
              <a:ext cx="792804" cy="0"/>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6200000" flipH="1">
              <a:off x="3365770" y="2937752"/>
              <a:ext cx="1293779" cy="19455"/>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16" name="Arc 15"/>
            <p:cNvSpPr/>
            <p:nvPr/>
          </p:nvSpPr>
          <p:spPr>
            <a:xfrm rot="16200000">
              <a:off x="3839996" y="2057399"/>
              <a:ext cx="814692" cy="493680"/>
            </a:xfrm>
            <a:prstGeom prst="arc">
              <a:avLst>
                <a:gd name="adj1" fmla="val 16200000"/>
                <a:gd name="adj2" fmla="val 22103"/>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Arc 16"/>
            <p:cNvSpPr/>
            <p:nvPr/>
          </p:nvSpPr>
          <p:spPr>
            <a:xfrm rot="5400000" flipH="1">
              <a:off x="3846884" y="2081314"/>
              <a:ext cx="802532" cy="433689"/>
            </a:xfrm>
            <a:prstGeom prst="arc">
              <a:avLst>
                <a:gd name="adj1" fmla="val 16200000"/>
                <a:gd name="adj2" fmla="val 22103"/>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9" name="Straight Connector 18"/>
            <p:cNvCxnSpPr>
              <a:stCxn id="17" idx="0"/>
            </p:cNvCxnSpPr>
            <p:nvPr/>
          </p:nvCxnSpPr>
          <p:spPr>
            <a:xfrm rot="16200000" flipH="1">
              <a:off x="3829050" y="2934104"/>
              <a:ext cx="1296211" cy="2432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3696510" y="3584643"/>
              <a:ext cx="1060315" cy="4864"/>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4441821" y="2467106"/>
              <a:ext cx="63230" cy="8268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3229583" y="2816158"/>
              <a:ext cx="890081" cy="369332"/>
            </a:xfrm>
            <a:prstGeom prst="rect">
              <a:avLst/>
            </a:prstGeom>
            <a:noFill/>
          </p:spPr>
          <p:txBody>
            <a:bodyPr wrap="square" rtlCol="0">
              <a:spAutoFit/>
            </a:bodyPr>
            <a:lstStyle/>
            <a:p>
              <a:r>
                <a:rPr lang="en-US" dirty="0" smtClean="0"/>
                <a:t>30 m</a:t>
              </a:r>
              <a:endParaRPr lang="en-US" dirty="0"/>
            </a:p>
          </p:txBody>
        </p:sp>
        <p:cxnSp>
          <p:nvCxnSpPr>
            <p:cNvPr id="25" name="Straight Arrow Connector 24"/>
            <p:cNvCxnSpPr/>
            <p:nvPr/>
          </p:nvCxnSpPr>
          <p:spPr>
            <a:xfrm rot="16200000" flipH="1">
              <a:off x="2922353" y="2946499"/>
              <a:ext cx="1298642" cy="19455"/>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986240" y="2360221"/>
              <a:ext cx="3753079" cy="923330"/>
            </a:xfrm>
            <a:prstGeom prst="rect">
              <a:avLst/>
            </a:prstGeom>
            <a:noFill/>
          </p:spPr>
          <p:txBody>
            <a:bodyPr wrap="none" rtlCol="0">
              <a:spAutoFit/>
            </a:bodyPr>
            <a:lstStyle/>
            <a:p>
              <a:r>
                <a:rPr lang="en-US" dirty="0" smtClean="0"/>
                <a:t>Begin by defining coordinate axes.</a:t>
              </a:r>
            </a:p>
            <a:p>
              <a:r>
                <a:rPr lang="en-US" dirty="0" smtClean="0"/>
                <a:t>We will call “up” positive.</a:t>
              </a:r>
            </a:p>
            <a:p>
              <a:r>
                <a:rPr lang="en-US" dirty="0" smtClean="0"/>
                <a:t>Position zero is at the edge of the cliff.</a:t>
              </a:r>
              <a:endParaRPr lang="en-US" dirty="0"/>
            </a:p>
          </p:txBody>
        </p:sp>
        <p:cxnSp>
          <p:nvCxnSpPr>
            <p:cNvPr id="30" name="Straight Connector 29"/>
            <p:cNvCxnSpPr/>
            <p:nvPr/>
          </p:nvCxnSpPr>
          <p:spPr>
            <a:xfrm rot="16200000" flipH="1">
              <a:off x="3687014" y="2318088"/>
              <a:ext cx="636334" cy="1069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3796632" y="2299368"/>
              <a:ext cx="406400" cy="534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4546374" y="1857342"/>
              <a:ext cx="855579" cy="369332"/>
            </a:xfrm>
            <a:prstGeom prst="rect">
              <a:avLst/>
            </a:prstGeom>
            <a:noFill/>
          </p:spPr>
          <p:txBody>
            <a:bodyPr wrap="square" rtlCol="0">
              <a:spAutoFit/>
            </a:bodyPr>
            <a:lstStyle/>
            <a:p>
              <a:r>
                <a:rPr lang="en-US" dirty="0" smtClean="0">
                  <a:solidFill>
                    <a:srgbClr val="FF0000"/>
                  </a:solidFill>
                </a:rPr>
                <a:t>x</a:t>
              </a:r>
              <a:r>
                <a:rPr lang="en-US" dirty="0" smtClean="0">
                  <a:solidFill>
                    <a:srgbClr val="FF0000"/>
                  </a:solidFill>
                  <a:sym typeface="Symbol"/>
                </a:rPr>
                <a:t></a:t>
              </a:r>
              <a:r>
                <a:rPr lang="en-US" dirty="0" smtClean="0">
                  <a:solidFill>
                    <a:srgbClr val="FF0000"/>
                  </a:solidFill>
                </a:rPr>
                <a:t> ↑</a:t>
              </a:r>
              <a:endParaRPr lang="en-US" dirty="0">
                <a:solidFill>
                  <a:srgbClr val="FF0000"/>
                </a:solidFill>
              </a:endParaRPr>
            </a:p>
          </p:txBody>
        </p:sp>
      </p:grpSp>
      <p:sp>
        <p:nvSpPr>
          <p:cNvPr id="35" name="TextBox 34"/>
          <p:cNvSpPr txBox="1"/>
          <p:nvPr/>
        </p:nvSpPr>
        <p:spPr>
          <a:xfrm>
            <a:off x="700645" y="3105029"/>
            <a:ext cx="7992093" cy="3600986"/>
          </a:xfrm>
          <a:prstGeom prst="rect">
            <a:avLst/>
          </a:prstGeom>
          <a:noFill/>
        </p:spPr>
        <p:txBody>
          <a:bodyPr wrap="square" rtlCol="0">
            <a:spAutoFit/>
          </a:bodyPr>
          <a:lstStyle/>
          <a:p>
            <a:r>
              <a:rPr lang="en-US" dirty="0" err="1" smtClean="0"/>
              <a:t>v</a:t>
            </a:r>
            <a:r>
              <a:rPr lang="en-US" baseline="-25000" dirty="0" err="1" smtClean="0"/>
              <a:t>o</a:t>
            </a:r>
            <a:r>
              <a:rPr lang="en-US" baseline="-25000" dirty="0" smtClean="0"/>
              <a:t> </a:t>
            </a:r>
            <a:r>
              <a:rPr lang="en-US" dirty="0" smtClean="0"/>
              <a:t>= 3.0 m/s	v = ?</a:t>
            </a:r>
          </a:p>
          <a:p>
            <a:r>
              <a:rPr lang="en-US" dirty="0" smtClean="0"/>
              <a:t>x – x</a:t>
            </a:r>
            <a:r>
              <a:rPr lang="en-US" baseline="-25000" dirty="0" smtClean="0"/>
              <a:t>o</a:t>
            </a:r>
            <a:r>
              <a:rPr lang="en-US" dirty="0" smtClean="0"/>
              <a:t> = -30 m	</a:t>
            </a:r>
            <a:r>
              <a:rPr lang="en-US" dirty="0" smtClean="0">
                <a:solidFill>
                  <a:srgbClr val="FF0000"/>
                </a:solidFill>
              </a:rPr>
              <a:t>t = ?</a:t>
            </a:r>
          </a:p>
          <a:p>
            <a:r>
              <a:rPr lang="en-US" dirty="0" smtClean="0"/>
              <a:t>a = -10 m/s</a:t>
            </a:r>
            <a:r>
              <a:rPr lang="en-US" baseline="30000" dirty="0" smtClean="0"/>
              <a:t>2</a:t>
            </a:r>
          </a:p>
          <a:p>
            <a:endParaRPr lang="en-US" dirty="0" smtClean="0"/>
          </a:p>
          <a:p>
            <a:r>
              <a:rPr lang="en-US" dirty="0" smtClean="0"/>
              <a:t>Select a constant acceleration formula. If you are brave, pick number 2. However, you will have to solve a quadratic equation. Here’s another way:</a:t>
            </a:r>
          </a:p>
          <a:p>
            <a:endParaRPr lang="en-US" dirty="0" smtClean="0"/>
          </a:p>
          <a:p>
            <a:r>
              <a:rPr lang="en-US" dirty="0" smtClean="0"/>
              <a:t>Use formula 3:   v</a:t>
            </a:r>
            <a:r>
              <a:rPr lang="en-US" baseline="30000" dirty="0" smtClean="0"/>
              <a:t>2</a:t>
            </a:r>
            <a:r>
              <a:rPr lang="en-US" dirty="0" smtClean="0"/>
              <a:t> = v</a:t>
            </a:r>
            <a:r>
              <a:rPr lang="en-US" baseline="-25000" dirty="0" smtClean="0"/>
              <a:t>o</a:t>
            </a:r>
            <a:r>
              <a:rPr lang="en-US" baseline="30000" dirty="0" smtClean="0"/>
              <a:t>2</a:t>
            </a:r>
            <a:r>
              <a:rPr lang="en-US" dirty="0" smtClean="0"/>
              <a:t>  +  2a (x – x</a:t>
            </a:r>
            <a:r>
              <a:rPr lang="en-US" baseline="-25000" dirty="0" smtClean="0"/>
              <a:t>o</a:t>
            </a:r>
            <a:r>
              <a:rPr lang="en-US" dirty="0" smtClean="0"/>
              <a:t>) and solve for v.   </a:t>
            </a:r>
            <a:r>
              <a:rPr lang="en-US" dirty="0" smtClean="0">
                <a:solidFill>
                  <a:srgbClr val="FF0000"/>
                </a:solidFill>
              </a:rPr>
              <a:t>(be careful; v is negative)</a:t>
            </a:r>
          </a:p>
          <a:p>
            <a:r>
              <a:rPr lang="en-US" dirty="0" smtClean="0"/>
              <a:t>	v = [v</a:t>
            </a:r>
            <a:r>
              <a:rPr lang="en-US" baseline="-25000" dirty="0" smtClean="0"/>
              <a:t>o</a:t>
            </a:r>
            <a:r>
              <a:rPr lang="en-US" baseline="30000" dirty="0" smtClean="0"/>
              <a:t>2</a:t>
            </a:r>
            <a:r>
              <a:rPr lang="en-US" dirty="0" smtClean="0"/>
              <a:t>  +  2a (x – x</a:t>
            </a:r>
            <a:r>
              <a:rPr lang="en-US" baseline="-25000" dirty="0" smtClean="0"/>
              <a:t>o</a:t>
            </a:r>
            <a:r>
              <a:rPr lang="en-US" dirty="0" smtClean="0"/>
              <a:t>)]</a:t>
            </a:r>
            <a:r>
              <a:rPr lang="en-US" baseline="30000" dirty="0" smtClean="0"/>
              <a:t>1/2 </a:t>
            </a:r>
            <a:r>
              <a:rPr lang="en-US" dirty="0" smtClean="0"/>
              <a:t> = [ 9.0 m/s +2(-10 m/s</a:t>
            </a:r>
            <a:r>
              <a:rPr lang="en-US" baseline="30000" dirty="0" smtClean="0"/>
              <a:t>2</a:t>
            </a:r>
            <a:r>
              <a:rPr lang="en-US" dirty="0" smtClean="0"/>
              <a:t>)(-30 m)]</a:t>
            </a:r>
            <a:r>
              <a:rPr lang="en-US" baseline="30000" dirty="0" smtClean="0"/>
              <a:t>1/2 </a:t>
            </a:r>
            <a:r>
              <a:rPr lang="en-US" dirty="0" smtClean="0"/>
              <a:t>= </a:t>
            </a:r>
            <a:r>
              <a:rPr lang="en-US" dirty="0" smtClean="0">
                <a:solidFill>
                  <a:srgbClr val="FF0000"/>
                </a:solidFill>
              </a:rPr>
              <a:t>-</a:t>
            </a:r>
            <a:r>
              <a:rPr lang="en-US" dirty="0" smtClean="0"/>
              <a:t>24.68 m/s</a:t>
            </a:r>
          </a:p>
          <a:p>
            <a:endParaRPr lang="en-US" baseline="30000" dirty="0" smtClean="0"/>
          </a:p>
          <a:p>
            <a:r>
              <a:rPr lang="en-US" dirty="0" smtClean="0"/>
              <a:t>Now use formula 1: v = </a:t>
            </a:r>
            <a:r>
              <a:rPr lang="en-US" dirty="0" err="1" smtClean="0"/>
              <a:t>v</a:t>
            </a:r>
            <a:r>
              <a:rPr lang="en-US" baseline="-25000" dirty="0" err="1" smtClean="0"/>
              <a:t>o</a:t>
            </a:r>
            <a:r>
              <a:rPr lang="en-US" baseline="-25000" dirty="0" smtClean="0"/>
              <a:t>  </a:t>
            </a:r>
            <a:r>
              <a:rPr lang="en-US" dirty="0" smtClean="0"/>
              <a:t>+  at   </a:t>
            </a:r>
            <a:r>
              <a:rPr lang="en-US" dirty="0" smtClean="0">
                <a:latin typeface="Arial"/>
                <a:cs typeface="Arial"/>
              </a:rPr>
              <a:t>→   t = </a:t>
            </a:r>
            <a:r>
              <a:rPr lang="en-US" u="sng" dirty="0" smtClean="0">
                <a:latin typeface="Arial"/>
                <a:cs typeface="Arial"/>
              </a:rPr>
              <a:t>v – </a:t>
            </a:r>
            <a:r>
              <a:rPr lang="en-US" u="sng" dirty="0" err="1" smtClean="0">
                <a:latin typeface="Arial"/>
                <a:cs typeface="Arial"/>
              </a:rPr>
              <a:t>v</a:t>
            </a:r>
            <a:r>
              <a:rPr lang="en-US" u="sng" baseline="-25000" dirty="0" err="1" smtClean="0">
                <a:latin typeface="Arial"/>
                <a:cs typeface="Arial"/>
              </a:rPr>
              <a:t>o</a:t>
            </a:r>
            <a:r>
              <a:rPr lang="en-US" u="sng" baseline="-25000" dirty="0" smtClean="0">
                <a:latin typeface="Arial"/>
                <a:cs typeface="Arial"/>
              </a:rPr>
              <a:t>  </a:t>
            </a:r>
            <a:r>
              <a:rPr lang="en-US" dirty="0" smtClean="0">
                <a:latin typeface="Arial"/>
                <a:cs typeface="Arial"/>
              </a:rPr>
              <a:t> = - </a:t>
            </a:r>
            <a:r>
              <a:rPr lang="en-US" u="sng" dirty="0" smtClean="0">
                <a:latin typeface="Arial"/>
                <a:cs typeface="Arial"/>
              </a:rPr>
              <a:t>24.68 m/s – 3.0 m/s</a:t>
            </a:r>
            <a:endParaRPr lang="en-US" u="sng" baseline="-25000" dirty="0" smtClean="0">
              <a:latin typeface="Arial"/>
              <a:cs typeface="Arial"/>
            </a:endParaRPr>
          </a:p>
          <a:p>
            <a:r>
              <a:rPr lang="en-US" dirty="0" smtClean="0">
                <a:latin typeface="Arial"/>
                <a:cs typeface="Arial"/>
              </a:rPr>
              <a:t>				     a		-10 m/s</a:t>
            </a:r>
            <a:r>
              <a:rPr lang="en-US" baseline="30000" dirty="0" smtClean="0">
                <a:latin typeface="Arial"/>
                <a:cs typeface="Arial"/>
              </a:rPr>
              <a:t>2</a:t>
            </a:r>
            <a:endParaRPr lang="en-US" baseline="30000" dirty="0" smtClean="0"/>
          </a:p>
          <a:p>
            <a:r>
              <a:rPr lang="en-US" dirty="0" smtClean="0"/>
              <a:t>t = 2.8 s</a:t>
            </a:r>
          </a:p>
        </p:txBody>
      </p:sp>
      <p:sp>
        <p:nvSpPr>
          <p:cNvPr id="37" name="Rectangle 36"/>
          <p:cNvSpPr/>
          <p:nvPr/>
        </p:nvSpPr>
        <p:spPr>
          <a:xfrm>
            <a:off x="1033153" y="6293922"/>
            <a:ext cx="629392" cy="38001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a:spLocks/>
          </p:cNvSpPr>
          <p:nvPr/>
        </p:nvSpPr>
        <p:spPr>
          <a:xfrm>
            <a:off x="457200" y="274638"/>
            <a:ext cx="8229600" cy="487362"/>
          </a:xfrm>
          <a:prstGeom prst="rect">
            <a:avLst/>
          </a:prstGeom>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0" normalizeH="0" baseline="0" noProof="0" dirty="0" smtClean="0">
                <a:ln>
                  <a:noFill/>
                </a:ln>
                <a:solidFill>
                  <a:srgbClr val="00B050"/>
                </a:solidFill>
                <a:effectLst/>
                <a:uLnTx/>
                <a:uFillTx/>
                <a:latin typeface="+mj-lt"/>
                <a:ea typeface="+mj-ea"/>
                <a:cs typeface="+mj-cs"/>
              </a:rPr>
              <a:t>2.1 Distance and Speed: Scalar Quantities</a:t>
            </a:r>
            <a:endParaRPr kumimoji="0" lang="en-US" sz="2000" b="0" i="0" u="none" strike="noStrike" kern="1200" cap="none" spc="0" normalizeH="0" baseline="0" noProof="0" dirty="0">
              <a:ln>
                <a:noFill/>
              </a:ln>
              <a:solidFill>
                <a:srgbClr val="00B050"/>
              </a:solidFill>
              <a:effectLst/>
              <a:uLnTx/>
              <a:uFillTx/>
              <a:latin typeface="+mj-lt"/>
              <a:ea typeface="+mj-ea"/>
              <a:cs typeface="+mj-cs"/>
            </a:endParaRPr>
          </a:p>
        </p:txBody>
      </p:sp>
      <p:sp>
        <p:nvSpPr>
          <p:cNvPr id="6" name="TextBox 5"/>
          <p:cNvSpPr txBox="1"/>
          <p:nvPr/>
        </p:nvSpPr>
        <p:spPr>
          <a:xfrm>
            <a:off x="533400" y="762000"/>
            <a:ext cx="7620000" cy="4955203"/>
          </a:xfrm>
          <a:prstGeom prst="rect">
            <a:avLst/>
          </a:prstGeom>
          <a:noFill/>
        </p:spPr>
        <p:txBody>
          <a:bodyPr wrap="square" rtlCol="0">
            <a:spAutoFit/>
          </a:bodyPr>
          <a:lstStyle/>
          <a:p>
            <a:pPr>
              <a:buFont typeface="Arial" pitchFamily="34" charset="0"/>
              <a:buChar char="•"/>
            </a:pPr>
            <a:r>
              <a:rPr lang="en-US" sz="2000" dirty="0" smtClean="0">
                <a:solidFill>
                  <a:srgbClr val="0070C0"/>
                </a:solidFill>
              </a:rPr>
              <a:t> Mechanics </a:t>
            </a:r>
            <a:r>
              <a:rPr lang="en-US" sz="2000" dirty="0" smtClean="0"/>
              <a:t>– the study of motion</a:t>
            </a:r>
          </a:p>
          <a:p>
            <a:pPr lvl="1">
              <a:buFont typeface="Arial" pitchFamily="34" charset="0"/>
              <a:buChar char="•"/>
            </a:pPr>
            <a:r>
              <a:rPr lang="en-US" sz="2000" dirty="0" smtClean="0"/>
              <a:t> what produces and affects motion</a:t>
            </a:r>
          </a:p>
          <a:p>
            <a:pPr lvl="1">
              <a:buFont typeface="Arial" pitchFamily="34" charset="0"/>
              <a:buChar char="•"/>
            </a:pPr>
            <a:r>
              <a:rPr lang="en-US" sz="2000" dirty="0" smtClean="0"/>
              <a:t> based on the work by Galileo and Newton</a:t>
            </a:r>
          </a:p>
          <a:p>
            <a:pPr lvl="1">
              <a:buFont typeface="Arial" pitchFamily="34" charset="0"/>
              <a:buChar char="•"/>
            </a:pPr>
            <a:r>
              <a:rPr lang="en-US" sz="2000" dirty="0" smtClean="0"/>
              <a:t> divided into two parts:</a:t>
            </a:r>
          </a:p>
          <a:p>
            <a:pPr lvl="1"/>
            <a:endParaRPr lang="en-US" sz="2000" dirty="0" smtClean="0"/>
          </a:p>
          <a:p>
            <a:pPr lvl="1">
              <a:buFont typeface="Arial" pitchFamily="34" charset="0"/>
              <a:buChar char="•"/>
            </a:pPr>
            <a:r>
              <a:rPr lang="en-US" sz="2000" dirty="0" smtClean="0">
                <a:solidFill>
                  <a:srgbClr val="0070C0"/>
                </a:solidFill>
              </a:rPr>
              <a:t>Kinematics</a:t>
            </a:r>
            <a:r>
              <a:rPr lang="en-US" sz="2000" dirty="0" smtClean="0"/>
              <a:t> – description of motion, not cause</a:t>
            </a:r>
          </a:p>
          <a:p>
            <a:pPr lvl="2"/>
            <a:r>
              <a:rPr lang="en-US" sz="2000" dirty="0" smtClean="0"/>
              <a:t>- The “how” of motion</a:t>
            </a:r>
          </a:p>
          <a:p>
            <a:pPr lvl="2"/>
            <a:r>
              <a:rPr lang="en-US" sz="2000" dirty="0" smtClean="0"/>
              <a:t>- Galileo’s work</a:t>
            </a:r>
          </a:p>
          <a:p>
            <a:pPr lvl="1"/>
            <a:endParaRPr lang="en-US" sz="2000" dirty="0" smtClean="0"/>
          </a:p>
          <a:p>
            <a:pPr lvl="1">
              <a:buFont typeface="Arial" pitchFamily="34" charset="0"/>
              <a:buChar char="•"/>
            </a:pPr>
            <a:endParaRPr lang="en-US" sz="2000" dirty="0" smtClean="0"/>
          </a:p>
          <a:p>
            <a:pPr lvl="1"/>
            <a:endParaRPr lang="en-US" sz="2000" dirty="0" smtClean="0"/>
          </a:p>
          <a:p>
            <a:pPr lvl="1">
              <a:buFont typeface="Arial" pitchFamily="34" charset="0"/>
              <a:buChar char="•"/>
            </a:pPr>
            <a:r>
              <a:rPr lang="en-US" sz="2000" dirty="0" smtClean="0">
                <a:solidFill>
                  <a:srgbClr val="0070C0"/>
                </a:solidFill>
              </a:rPr>
              <a:t>Dynamics</a:t>
            </a:r>
            <a:r>
              <a:rPr lang="en-US" sz="2000" dirty="0" smtClean="0"/>
              <a:t> – the causes of motion</a:t>
            </a:r>
          </a:p>
          <a:p>
            <a:pPr lvl="2"/>
            <a:r>
              <a:rPr lang="en-US" sz="2000" dirty="0" smtClean="0"/>
              <a:t>- the “why” of motion</a:t>
            </a:r>
          </a:p>
          <a:p>
            <a:pPr lvl="2"/>
            <a:r>
              <a:rPr lang="en-US" sz="2000" dirty="0" smtClean="0"/>
              <a:t>- Isaac Newton’s work</a:t>
            </a:r>
          </a:p>
          <a:p>
            <a:pPr lvl="1">
              <a:buFont typeface="Arial" pitchFamily="34" charset="0"/>
              <a:buChar char="•"/>
            </a:pPr>
            <a:endParaRPr lang="en-US" dirty="0" smtClean="0"/>
          </a:p>
          <a:p>
            <a:endParaRPr lang="en-US" dirty="0" smtClean="0"/>
          </a:p>
        </p:txBody>
      </p:sp>
      <p:pic>
        <p:nvPicPr>
          <p:cNvPr id="5122" name="Picture 2" descr="See full size image">
            <a:hlinkClick r:id="rId3"/>
          </p:cNvPr>
          <p:cNvPicPr>
            <a:picLocks noChangeAspect="1" noChangeArrowheads="1"/>
          </p:cNvPicPr>
          <p:nvPr/>
        </p:nvPicPr>
        <p:blipFill>
          <a:blip r:embed="rId4" cstate="print"/>
          <a:srcRect/>
          <a:stretch>
            <a:fillRect/>
          </a:stretch>
        </p:blipFill>
        <p:spPr bwMode="auto">
          <a:xfrm>
            <a:off x="4953000" y="3733800"/>
            <a:ext cx="1843088" cy="1965960"/>
          </a:xfrm>
          <a:prstGeom prst="rect">
            <a:avLst/>
          </a:prstGeom>
          <a:noFill/>
        </p:spPr>
      </p:pic>
      <p:pic>
        <p:nvPicPr>
          <p:cNvPr id="5128" name="Picture 8" descr="http://tbn1.google.com/images?q=tbn:Ov3BocAePXgHOM:http://upload.wikimedia.org/wikipedia/commons/b/b6/Galileo_Galilei_4.jpg">
            <a:hlinkClick r:id="rId5"/>
          </p:cNvPr>
          <p:cNvPicPr>
            <a:picLocks noChangeAspect="1" noChangeArrowheads="1"/>
          </p:cNvPicPr>
          <p:nvPr/>
        </p:nvPicPr>
        <p:blipFill>
          <a:blip r:embed="rId6" cstate="print"/>
          <a:srcRect/>
          <a:stretch>
            <a:fillRect/>
          </a:stretch>
        </p:blipFill>
        <p:spPr bwMode="auto">
          <a:xfrm>
            <a:off x="6477000" y="1143000"/>
            <a:ext cx="1524000" cy="2027209"/>
          </a:xfrm>
          <a:prstGeom prst="rect">
            <a:avLst/>
          </a:prstGeom>
          <a:noFill/>
        </p:spPr>
      </p:pic>
      <p:sp>
        <p:nvSpPr>
          <p:cNvPr id="8" name="TextBox 7"/>
          <p:cNvSpPr txBox="1"/>
          <p:nvPr/>
        </p:nvSpPr>
        <p:spPr>
          <a:xfrm>
            <a:off x="6553200" y="3124200"/>
            <a:ext cx="1752600" cy="369332"/>
          </a:xfrm>
          <a:prstGeom prst="rect">
            <a:avLst/>
          </a:prstGeom>
          <a:noFill/>
        </p:spPr>
        <p:txBody>
          <a:bodyPr wrap="square" rtlCol="0">
            <a:spAutoFit/>
          </a:bodyPr>
          <a:lstStyle/>
          <a:p>
            <a:r>
              <a:rPr lang="en-US" b="1" dirty="0" smtClean="0">
                <a:latin typeface="Bradley Hand ITC" pitchFamily="66" charset="0"/>
              </a:rPr>
              <a:t>Galileo </a:t>
            </a:r>
            <a:r>
              <a:rPr lang="en-US" b="1" dirty="0" err="1" smtClean="0">
                <a:latin typeface="Bradley Hand ITC" pitchFamily="66" charset="0"/>
              </a:rPr>
              <a:t>Galilei</a:t>
            </a:r>
            <a:endParaRPr lang="en-US" b="1" dirty="0">
              <a:latin typeface="Bradley Hand ITC" pitchFamily="66" charset="0"/>
            </a:endParaRPr>
          </a:p>
        </p:txBody>
      </p:sp>
      <p:sp>
        <p:nvSpPr>
          <p:cNvPr id="9" name="TextBox 8"/>
          <p:cNvSpPr txBox="1"/>
          <p:nvPr/>
        </p:nvSpPr>
        <p:spPr>
          <a:xfrm>
            <a:off x="5105400" y="5791200"/>
            <a:ext cx="1752600" cy="369332"/>
          </a:xfrm>
          <a:prstGeom prst="rect">
            <a:avLst/>
          </a:prstGeom>
          <a:noFill/>
        </p:spPr>
        <p:txBody>
          <a:bodyPr wrap="square" rtlCol="0">
            <a:spAutoFit/>
          </a:bodyPr>
          <a:lstStyle/>
          <a:p>
            <a:r>
              <a:rPr lang="en-US" b="1" dirty="0" smtClean="0">
                <a:latin typeface="Bradley Hand ITC" pitchFamily="66" charset="0"/>
              </a:rPr>
              <a:t>Isaac Newton</a:t>
            </a:r>
            <a:endParaRPr lang="en-US" b="1" dirty="0">
              <a:latin typeface="Bradley Hand ITC" pitchFamily="66"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randombar(horizontal)">
                                      <p:cBhvr>
                                        <p:cTn id="7" dur="500"/>
                                        <p:tgtEl>
                                          <p:spTgt spid="6">
                                            <p:txEl>
                                              <p:pRg st="0" end="0"/>
                                            </p:txEl>
                                          </p:spTgt>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randombar(horizontal)">
                                      <p:cBhvr>
                                        <p:cTn id="11" dur="500"/>
                                        <p:tgtEl>
                                          <p:spTgt spid="6">
                                            <p:txEl>
                                              <p:pRg st="1" end="1"/>
                                            </p:txEl>
                                          </p:spTgt>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randombar(horizontal)">
                                      <p:cBhvr>
                                        <p:cTn id="15" dur="500"/>
                                        <p:tgtEl>
                                          <p:spTgt spid="6">
                                            <p:txEl>
                                              <p:pRg st="2" end="2"/>
                                            </p:txEl>
                                          </p:spTgt>
                                        </p:tgtEl>
                                      </p:cBhvr>
                                    </p:animEffect>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randombar(horizontal)">
                                      <p:cBhvr>
                                        <p:cTn id="19" dur="500"/>
                                        <p:tgtEl>
                                          <p:spTgt spid="6">
                                            <p:txEl>
                                              <p:pRg st="3" end="3"/>
                                            </p:txEl>
                                          </p:spTgt>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animEffect transition="in" filter="randombar(horizontal)">
                                      <p:cBhvr>
                                        <p:cTn id="23" dur="500"/>
                                        <p:tgtEl>
                                          <p:spTgt spid="6">
                                            <p:txEl>
                                              <p:pRg st="5" end="5"/>
                                            </p:txEl>
                                          </p:spTgt>
                                        </p:tgtEl>
                                      </p:cBhvr>
                                    </p:animEffect>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animEffect transition="in" filter="randombar(horizontal)">
                                      <p:cBhvr>
                                        <p:cTn id="27" dur="500"/>
                                        <p:tgtEl>
                                          <p:spTgt spid="6">
                                            <p:txEl>
                                              <p:pRg st="6" end="6"/>
                                            </p:txEl>
                                          </p:spTgt>
                                        </p:tgtEl>
                                      </p:cBhvr>
                                    </p:animEffect>
                                  </p:childTnLst>
                                </p:cTn>
                              </p:par>
                            </p:childTnLst>
                          </p:cTn>
                        </p:par>
                        <p:par>
                          <p:cTn id="28" fill="hold">
                            <p:stCondLst>
                              <p:cond delay="3000"/>
                            </p:stCondLst>
                            <p:childTnLst>
                              <p:par>
                                <p:cTn id="29" presetID="14" presetClass="entr" presetSubtype="10" fill="hold" nodeType="afterEffect">
                                  <p:stCondLst>
                                    <p:cond delay="0"/>
                                  </p:stCondLst>
                                  <p:childTnLst>
                                    <p:set>
                                      <p:cBhvr>
                                        <p:cTn id="30" dur="1" fill="hold">
                                          <p:stCondLst>
                                            <p:cond delay="0"/>
                                          </p:stCondLst>
                                        </p:cTn>
                                        <p:tgtEl>
                                          <p:spTgt spid="6">
                                            <p:txEl>
                                              <p:pRg st="7" end="7"/>
                                            </p:txEl>
                                          </p:spTgt>
                                        </p:tgtEl>
                                        <p:attrNameLst>
                                          <p:attrName>style.visibility</p:attrName>
                                        </p:attrNameLst>
                                      </p:cBhvr>
                                      <p:to>
                                        <p:strVal val="visible"/>
                                      </p:to>
                                    </p:set>
                                    <p:animEffect transition="in" filter="randombar(horizontal)">
                                      <p:cBhvr>
                                        <p:cTn id="31" dur="500"/>
                                        <p:tgtEl>
                                          <p:spTgt spid="6">
                                            <p:txEl>
                                              <p:pRg st="7" end="7"/>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nodeType="clickEffect">
                                  <p:stCondLst>
                                    <p:cond delay="0"/>
                                  </p:stCondLst>
                                  <p:childTnLst>
                                    <p:set>
                                      <p:cBhvr>
                                        <p:cTn id="35" dur="1" fill="hold">
                                          <p:stCondLst>
                                            <p:cond delay="0"/>
                                          </p:stCondLst>
                                        </p:cTn>
                                        <p:tgtEl>
                                          <p:spTgt spid="6">
                                            <p:txEl>
                                              <p:pRg st="11" end="11"/>
                                            </p:txEl>
                                          </p:spTgt>
                                        </p:tgtEl>
                                        <p:attrNameLst>
                                          <p:attrName>style.visibility</p:attrName>
                                        </p:attrNameLst>
                                      </p:cBhvr>
                                      <p:to>
                                        <p:strVal val="visible"/>
                                      </p:to>
                                    </p:set>
                                    <p:animEffect transition="in" filter="randombar(horizontal)">
                                      <p:cBhvr>
                                        <p:cTn id="36" dur="500"/>
                                        <p:tgtEl>
                                          <p:spTgt spid="6">
                                            <p:txEl>
                                              <p:pRg st="11" end="11"/>
                                            </p:txEl>
                                          </p:spTgt>
                                        </p:tgtEl>
                                      </p:cBhvr>
                                    </p:animEffect>
                                  </p:childTnLst>
                                </p:cTn>
                              </p:par>
                            </p:childTnLst>
                          </p:cTn>
                        </p:par>
                        <p:par>
                          <p:cTn id="37" fill="hold">
                            <p:stCondLst>
                              <p:cond delay="500"/>
                            </p:stCondLst>
                            <p:childTnLst>
                              <p:par>
                                <p:cTn id="38" presetID="14" presetClass="entr" presetSubtype="10" fill="hold" nodeType="afterEffect">
                                  <p:stCondLst>
                                    <p:cond delay="0"/>
                                  </p:stCondLst>
                                  <p:childTnLst>
                                    <p:set>
                                      <p:cBhvr>
                                        <p:cTn id="39" dur="1" fill="hold">
                                          <p:stCondLst>
                                            <p:cond delay="0"/>
                                          </p:stCondLst>
                                        </p:cTn>
                                        <p:tgtEl>
                                          <p:spTgt spid="6">
                                            <p:txEl>
                                              <p:pRg st="12" end="12"/>
                                            </p:txEl>
                                          </p:spTgt>
                                        </p:tgtEl>
                                        <p:attrNameLst>
                                          <p:attrName>style.visibility</p:attrName>
                                        </p:attrNameLst>
                                      </p:cBhvr>
                                      <p:to>
                                        <p:strVal val="visible"/>
                                      </p:to>
                                    </p:set>
                                    <p:animEffect transition="in" filter="randombar(horizontal)">
                                      <p:cBhvr>
                                        <p:cTn id="40" dur="500"/>
                                        <p:tgtEl>
                                          <p:spTgt spid="6">
                                            <p:txEl>
                                              <p:pRg st="12" end="12"/>
                                            </p:txEl>
                                          </p:spTgt>
                                        </p:tgtEl>
                                      </p:cBhvr>
                                    </p:animEffect>
                                  </p:childTnLst>
                                </p:cTn>
                              </p:par>
                            </p:childTnLst>
                          </p:cTn>
                        </p:par>
                        <p:par>
                          <p:cTn id="41" fill="hold">
                            <p:stCondLst>
                              <p:cond delay="1000"/>
                            </p:stCondLst>
                            <p:childTnLst>
                              <p:par>
                                <p:cTn id="42" presetID="14" presetClass="entr" presetSubtype="10" fill="hold" nodeType="afterEffect">
                                  <p:stCondLst>
                                    <p:cond delay="0"/>
                                  </p:stCondLst>
                                  <p:childTnLst>
                                    <p:set>
                                      <p:cBhvr>
                                        <p:cTn id="43" dur="1" fill="hold">
                                          <p:stCondLst>
                                            <p:cond delay="0"/>
                                          </p:stCondLst>
                                        </p:cTn>
                                        <p:tgtEl>
                                          <p:spTgt spid="6">
                                            <p:txEl>
                                              <p:pRg st="13" end="13"/>
                                            </p:txEl>
                                          </p:spTgt>
                                        </p:tgtEl>
                                        <p:attrNameLst>
                                          <p:attrName>style.visibility</p:attrName>
                                        </p:attrNameLst>
                                      </p:cBhvr>
                                      <p:to>
                                        <p:strVal val="visible"/>
                                      </p:to>
                                    </p:set>
                                    <p:animEffect transition="in" filter="randombar(horizontal)">
                                      <p:cBhvr>
                                        <p:cTn id="44" dur="500"/>
                                        <p:tgtEl>
                                          <p:spTgt spid="6">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2" name="Picture 2" descr="Free fall kinematics problem"/>
          <p:cNvPicPr>
            <a:picLocks noChangeAspect="1" noChangeArrowheads="1"/>
          </p:cNvPicPr>
          <p:nvPr/>
        </p:nvPicPr>
        <p:blipFill>
          <a:blip r:embed="rId3" cstate="print"/>
          <a:srcRect/>
          <a:stretch>
            <a:fillRect/>
          </a:stretch>
        </p:blipFill>
        <p:spPr bwMode="auto">
          <a:xfrm>
            <a:off x="401357" y="97023"/>
            <a:ext cx="8742643" cy="6760977"/>
          </a:xfrm>
          <a:prstGeom prst="rect">
            <a:avLst/>
          </a:prstGeom>
          <a:noFill/>
        </p:spPr>
      </p:pic>
      <p:sp>
        <p:nvSpPr>
          <p:cNvPr id="3" name="Title 3"/>
          <p:cNvSpPr txBox="1">
            <a:spLocks/>
          </p:cNvSpPr>
          <p:nvPr/>
        </p:nvSpPr>
        <p:spPr>
          <a:xfrm>
            <a:off x="575953" y="440892"/>
            <a:ext cx="8229600" cy="487362"/>
          </a:xfrm>
          <a:prstGeom prst="rect">
            <a:avLst/>
          </a:prstGeom>
          <a:solidFill>
            <a:schemeClr val="bg1"/>
          </a:solidFill>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0" normalizeH="0" baseline="0" noProof="0" dirty="0" smtClean="0">
                <a:ln>
                  <a:noFill/>
                </a:ln>
                <a:solidFill>
                  <a:srgbClr val="00B050"/>
                </a:solidFill>
                <a:effectLst/>
                <a:uLnTx/>
                <a:uFillTx/>
                <a:latin typeface="+mj-lt"/>
                <a:ea typeface="+mj-ea"/>
                <a:cs typeface="+mj-cs"/>
              </a:rPr>
              <a:t>2.5 Free Fall: </a:t>
            </a:r>
            <a:r>
              <a:rPr kumimoji="0" lang="en-US" sz="2000" b="0" i="0" u="none" strike="noStrike" kern="1200" cap="none" spc="0" normalizeH="0" baseline="0" noProof="0" dirty="0" smtClean="0">
                <a:ln>
                  <a:noFill/>
                </a:ln>
                <a:effectLst/>
                <a:uLnTx/>
                <a:uFillTx/>
                <a:latin typeface="+mj-lt"/>
                <a:ea typeface="+mj-ea"/>
                <a:cs typeface="+mj-cs"/>
              </a:rPr>
              <a:t>Check for Understanding</a:t>
            </a:r>
            <a:endParaRPr kumimoji="0" lang="en-US" sz="2000" b="0" i="0" u="none" strike="noStrike" kern="1200" cap="none" spc="0" normalizeH="0" baseline="0" noProof="0" dirty="0">
              <a:ln>
                <a:noFill/>
              </a:ln>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098" name="Picture 2" descr="Explanation of kinematics problem."/>
          <p:cNvPicPr>
            <a:picLocks noChangeAspect="1" noChangeArrowheads="1"/>
          </p:cNvPicPr>
          <p:nvPr/>
        </p:nvPicPr>
        <p:blipFill>
          <a:blip r:embed="rId3" cstate="print"/>
          <a:srcRect/>
          <a:stretch>
            <a:fillRect/>
          </a:stretch>
        </p:blipFill>
        <p:spPr bwMode="auto">
          <a:xfrm>
            <a:off x="275897" y="0"/>
            <a:ext cx="8868103" cy="6858000"/>
          </a:xfrm>
          <a:prstGeom prst="rect">
            <a:avLst/>
          </a:prstGeom>
          <a:noFill/>
        </p:spPr>
      </p:pic>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Homework for </a:t>
            </a:r>
            <a:br>
              <a:rPr lang="en-US" dirty="0" smtClean="0"/>
            </a:br>
            <a:r>
              <a:rPr lang="en-US" dirty="0" smtClean="0"/>
              <a:t> Section 2.5</a:t>
            </a:r>
            <a:endParaRPr lang="en-US" dirty="0"/>
          </a:p>
        </p:txBody>
      </p:sp>
      <p:sp>
        <p:nvSpPr>
          <p:cNvPr id="3" name="Content Placeholder 2"/>
          <p:cNvSpPr>
            <a:spLocks noGrp="1"/>
          </p:cNvSpPr>
          <p:nvPr>
            <p:ph idx="1"/>
          </p:nvPr>
        </p:nvSpPr>
        <p:spPr>
          <a:xfrm>
            <a:off x="457200" y="1872342"/>
            <a:ext cx="8686800" cy="751114"/>
          </a:xfrm>
        </p:spPr>
        <p:txBody>
          <a:bodyPr>
            <a:normAutofit/>
          </a:bodyPr>
          <a:lstStyle/>
          <a:p>
            <a:r>
              <a:rPr lang="en-US" sz="2400" dirty="0" smtClean="0">
                <a:cs typeface="Arial" pitchFamily="34" charset="0"/>
              </a:rPr>
              <a:t>HW 2.B: pp. 60-61: 46,47,48,50,52, 58,59,61,70,71,72-75,80.</a:t>
            </a:r>
            <a:endParaRPr lang="en-US" sz="2400" smtClean="0">
              <a:cs typeface="Arial" pitchFamily="34" charset="0"/>
            </a:endParaRPr>
          </a:p>
          <a:p>
            <a:pPr>
              <a:buNone/>
            </a:pPr>
            <a:endParaRPr lang="en-US" sz="2400" dirty="0" smtClean="0">
              <a:latin typeface="+mj-lt"/>
              <a:cs typeface="Arial" pitchFamily="34" charset="0"/>
            </a:endParaRPr>
          </a:p>
          <a:p>
            <a:pPr>
              <a:buNone/>
            </a:pPr>
            <a:endParaRPr lang="en-US" sz="2400" dirty="0" smtClean="0">
              <a:latin typeface="+mj-lt"/>
              <a:cs typeface="Arial" pitchFamily="34" charset="0"/>
            </a:endParaRPr>
          </a:p>
        </p:txBody>
      </p:sp>
      <p:pic>
        <p:nvPicPr>
          <p:cNvPr id="1026" name="Picture 2" descr="C:\Program Files\Microsoft Office\MEDIA\CAGCAT10\j0299125.wmf"/>
          <p:cNvPicPr>
            <a:picLocks noChangeAspect="1" noChangeArrowheads="1"/>
          </p:cNvPicPr>
          <p:nvPr/>
        </p:nvPicPr>
        <p:blipFill>
          <a:blip r:embed="rId3" cstate="print"/>
          <a:srcRect/>
          <a:stretch>
            <a:fillRect/>
          </a:stretch>
        </p:blipFill>
        <p:spPr bwMode="auto">
          <a:xfrm>
            <a:off x="3764508" y="3233858"/>
            <a:ext cx="1865613" cy="3061281"/>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linds(horizontal)">
                                      <p:cBhvr>
                                        <p:cTn id="7" dur="500"/>
                                        <p:tgtEl>
                                          <p:spTgt spid="1026"/>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 calcmode="lin" valueType="num">
                                      <p:cBhvr>
                                        <p:cTn id="13" dur="500" fill="hold"/>
                                        <p:tgtEl>
                                          <p:spTgt spid="2"/>
                                        </p:tgtEl>
                                        <p:attrNameLst>
                                          <p:attrName>style.rotation</p:attrName>
                                        </p:attrNameLst>
                                      </p:cBhvr>
                                      <p:tavLst>
                                        <p:tav tm="0">
                                          <p:val>
                                            <p:fltVal val="360"/>
                                          </p:val>
                                        </p:tav>
                                        <p:tav tm="100000">
                                          <p:val>
                                            <p:fltVal val="0"/>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Formulas for Chapter 2</a:t>
            </a:r>
            <a:endParaRPr lang="en-US" dirty="0"/>
          </a:p>
        </p:txBody>
      </p:sp>
      <p:sp>
        <p:nvSpPr>
          <p:cNvPr id="5" name="Content Placeholder 4"/>
          <p:cNvSpPr>
            <a:spLocks noGrp="1"/>
          </p:cNvSpPr>
          <p:nvPr>
            <p:ph idx="1"/>
          </p:nvPr>
        </p:nvSpPr>
        <p:spPr/>
        <p:txBody>
          <a:bodyPr>
            <a:normAutofit lnSpcReduction="10000"/>
          </a:bodyPr>
          <a:lstStyle/>
          <a:p>
            <a:pPr>
              <a:buNone/>
            </a:pPr>
            <a:r>
              <a:rPr lang="en-US" i="1" dirty="0" smtClean="0"/>
              <a:t>v = </a:t>
            </a:r>
            <a:r>
              <a:rPr lang="en-US" i="1" dirty="0" err="1" smtClean="0"/>
              <a:t>v</a:t>
            </a:r>
            <a:r>
              <a:rPr lang="en-US" i="1" baseline="-25000" dirty="0" err="1" smtClean="0"/>
              <a:t>o</a:t>
            </a:r>
            <a:r>
              <a:rPr lang="en-US" i="1" dirty="0" smtClean="0"/>
              <a:t> + at			</a:t>
            </a:r>
          </a:p>
          <a:p>
            <a:pPr>
              <a:buNone/>
            </a:pPr>
            <a:r>
              <a:rPr lang="en-US" i="1" dirty="0" smtClean="0"/>
              <a:t>x = x</a:t>
            </a:r>
            <a:r>
              <a:rPr lang="en-US" i="1" baseline="-25000" dirty="0" smtClean="0"/>
              <a:t>o</a:t>
            </a:r>
            <a:r>
              <a:rPr lang="en-US" i="1" dirty="0" smtClean="0"/>
              <a:t> + </a:t>
            </a:r>
            <a:r>
              <a:rPr lang="en-US" i="1" dirty="0" err="1" smtClean="0"/>
              <a:t>v</a:t>
            </a:r>
            <a:r>
              <a:rPr lang="en-US" i="1" baseline="-25000" dirty="0" err="1" smtClean="0"/>
              <a:t>o</a:t>
            </a:r>
            <a:r>
              <a:rPr lang="en-US" i="1" dirty="0" err="1" smtClean="0"/>
              <a:t>t</a:t>
            </a:r>
            <a:r>
              <a:rPr lang="en-US" i="1" dirty="0" smtClean="0"/>
              <a:t> + ½ at</a:t>
            </a:r>
            <a:r>
              <a:rPr lang="en-US" i="1" baseline="30000" dirty="0" smtClean="0"/>
              <a:t>2</a:t>
            </a:r>
            <a:r>
              <a:rPr lang="en-US" i="1" dirty="0" smtClean="0"/>
              <a:t>	</a:t>
            </a:r>
          </a:p>
          <a:p>
            <a:pPr>
              <a:buNone/>
            </a:pPr>
            <a:r>
              <a:rPr lang="en-US" i="1" dirty="0" smtClean="0"/>
              <a:t>v</a:t>
            </a:r>
            <a:r>
              <a:rPr lang="en-US" i="1" baseline="30000" dirty="0" smtClean="0"/>
              <a:t>2</a:t>
            </a:r>
            <a:r>
              <a:rPr lang="en-US" i="1" dirty="0" smtClean="0"/>
              <a:t> = v</a:t>
            </a:r>
            <a:r>
              <a:rPr lang="en-US" i="1" baseline="-25000" dirty="0" smtClean="0"/>
              <a:t>o</a:t>
            </a:r>
            <a:r>
              <a:rPr lang="en-US" i="1" baseline="30000" dirty="0" smtClean="0"/>
              <a:t>2</a:t>
            </a:r>
            <a:r>
              <a:rPr lang="en-US" i="1" dirty="0" smtClean="0"/>
              <a:t> + 2a(x - x</a:t>
            </a:r>
            <a:r>
              <a:rPr lang="en-US" i="1" baseline="-25000" dirty="0" smtClean="0"/>
              <a:t>o</a:t>
            </a:r>
            <a:r>
              <a:rPr lang="en-US" i="1" dirty="0" smtClean="0"/>
              <a:t>)	</a:t>
            </a:r>
          </a:p>
          <a:p>
            <a:pPr>
              <a:buNone/>
            </a:pPr>
            <a:endParaRPr lang="en-US" i="1" dirty="0" smtClean="0"/>
          </a:p>
          <a:p>
            <a:pPr>
              <a:buNone/>
            </a:pPr>
            <a:r>
              <a:rPr lang="en-US" i="1" dirty="0" smtClean="0"/>
              <a:t>						x = position</a:t>
            </a:r>
          </a:p>
          <a:p>
            <a:pPr>
              <a:buNone/>
            </a:pPr>
            <a:r>
              <a:rPr lang="en-US" i="1" dirty="0" smtClean="0"/>
              <a:t>						v = velocity or speed</a:t>
            </a:r>
          </a:p>
          <a:p>
            <a:pPr>
              <a:buNone/>
            </a:pPr>
            <a:r>
              <a:rPr lang="en-US" i="1" dirty="0" smtClean="0"/>
              <a:t>						a = acceleration</a:t>
            </a:r>
          </a:p>
          <a:p>
            <a:pPr>
              <a:buNone/>
            </a:pPr>
            <a:r>
              <a:rPr lang="en-US" i="1" dirty="0" smtClean="0"/>
              <a:t>						t = time</a:t>
            </a:r>
            <a:endParaRPr lang="en-US" i="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228600" y="152400"/>
            <a:ext cx="8229600" cy="487362"/>
          </a:xfrm>
          <a:prstGeom prst="rect">
            <a:avLst/>
          </a:prstGeom>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0" normalizeH="0" baseline="0" noProof="0" dirty="0" smtClean="0">
                <a:ln>
                  <a:noFill/>
                </a:ln>
                <a:solidFill>
                  <a:srgbClr val="00B050"/>
                </a:solidFill>
                <a:effectLst/>
                <a:uLnTx/>
                <a:uFillTx/>
                <a:latin typeface="+mj-lt"/>
                <a:ea typeface="+mj-ea"/>
                <a:cs typeface="+mj-cs"/>
              </a:rPr>
              <a:t>2.1 Distance and Speed: Scalar Quantities</a:t>
            </a:r>
            <a:endParaRPr kumimoji="0" lang="en-US" sz="2000" b="0" i="0" u="none" strike="noStrike" kern="1200" cap="none" spc="0" normalizeH="0" baseline="0" noProof="0" dirty="0">
              <a:ln>
                <a:noFill/>
              </a:ln>
              <a:solidFill>
                <a:srgbClr val="00B050"/>
              </a:solidFill>
              <a:effectLst/>
              <a:uLnTx/>
              <a:uFillTx/>
              <a:latin typeface="+mj-lt"/>
              <a:ea typeface="+mj-ea"/>
              <a:cs typeface="+mj-cs"/>
            </a:endParaRPr>
          </a:p>
        </p:txBody>
      </p:sp>
      <p:sp>
        <p:nvSpPr>
          <p:cNvPr id="5" name="TextBox 4"/>
          <p:cNvSpPr txBox="1"/>
          <p:nvPr/>
        </p:nvSpPr>
        <p:spPr>
          <a:xfrm>
            <a:off x="457200" y="990600"/>
            <a:ext cx="8458200" cy="5324535"/>
          </a:xfrm>
          <a:prstGeom prst="rect">
            <a:avLst/>
          </a:prstGeom>
          <a:noFill/>
        </p:spPr>
        <p:txBody>
          <a:bodyPr wrap="square" rtlCol="0">
            <a:spAutoFit/>
          </a:bodyPr>
          <a:lstStyle/>
          <a:p>
            <a:pPr>
              <a:buFont typeface="Arial" pitchFamily="34" charset="0"/>
              <a:buChar char="•"/>
            </a:pPr>
            <a:r>
              <a:rPr lang="en-US" sz="2000" dirty="0" smtClean="0">
                <a:solidFill>
                  <a:srgbClr val="0070C0"/>
                </a:solidFill>
              </a:rPr>
              <a:t> distance </a:t>
            </a:r>
            <a:r>
              <a:rPr lang="en-US" sz="2000" dirty="0" smtClean="0"/>
              <a:t>– the total path length in traveling from one position to another.</a:t>
            </a:r>
          </a:p>
          <a:p>
            <a:r>
              <a:rPr lang="en-US" sz="2000" dirty="0" smtClean="0"/>
              <a:t>	</a:t>
            </a:r>
          </a:p>
          <a:p>
            <a:r>
              <a:rPr lang="en-US" sz="2000" dirty="0" smtClean="0"/>
              <a:t>	</a:t>
            </a:r>
            <a:r>
              <a:rPr lang="en-US" sz="2000" i="1" dirty="0" smtClean="0"/>
              <a:t>example: </a:t>
            </a:r>
            <a:r>
              <a:rPr lang="en-US" sz="2000" dirty="0" smtClean="0"/>
              <a:t>set your travel odometer to 0.0</a:t>
            </a:r>
          </a:p>
          <a:p>
            <a:r>
              <a:rPr lang="en-US" sz="2000" dirty="0" smtClean="0"/>
              <a:t>		- drive to school and home again</a:t>
            </a:r>
          </a:p>
          <a:p>
            <a:r>
              <a:rPr lang="en-US" sz="2000" dirty="0" smtClean="0"/>
              <a:t>		- your position is the same as the start</a:t>
            </a:r>
          </a:p>
          <a:p>
            <a:r>
              <a:rPr lang="en-US" sz="2000" dirty="0" smtClean="0"/>
              <a:t>		- your odometer reads the distance traveled</a:t>
            </a:r>
          </a:p>
          <a:p>
            <a:endParaRPr lang="en-US" sz="2000" dirty="0" smtClean="0"/>
          </a:p>
          <a:p>
            <a:r>
              <a:rPr lang="en-US" sz="2000" dirty="0" smtClean="0"/>
              <a:t>	• Distance is a scalar quantity.</a:t>
            </a:r>
          </a:p>
          <a:p>
            <a:endParaRPr lang="en-US" sz="2000" dirty="0" smtClean="0"/>
          </a:p>
          <a:p>
            <a:r>
              <a:rPr lang="en-US" sz="2000" dirty="0" smtClean="0"/>
              <a:t>• </a:t>
            </a:r>
            <a:r>
              <a:rPr lang="en-US" sz="2000" dirty="0" smtClean="0">
                <a:solidFill>
                  <a:srgbClr val="0070C0"/>
                </a:solidFill>
              </a:rPr>
              <a:t>scalar quantity </a:t>
            </a:r>
            <a:r>
              <a:rPr lang="en-US" sz="2000" dirty="0" smtClean="0"/>
              <a:t>– only has magnitude (size), not direction.</a:t>
            </a:r>
            <a:endParaRPr lang="en-US" dirty="0" smtClean="0"/>
          </a:p>
          <a:p>
            <a:r>
              <a:rPr lang="en-US" dirty="0" smtClean="0"/>
              <a:t>	 </a:t>
            </a:r>
            <a:r>
              <a:rPr lang="en-US" sz="2000" dirty="0" smtClean="0"/>
              <a:t>• remember to include units!</a:t>
            </a:r>
          </a:p>
          <a:p>
            <a:endParaRPr lang="en-US" sz="2000" dirty="0" smtClean="0"/>
          </a:p>
          <a:p>
            <a:r>
              <a:rPr lang="en-US" sz="2000" dirty="0" smtClean="0"/>
              <a:t>	</a:t>
            </a:r>
            <a:r>
              <a:rPr lang="en-US" sz="2000" i="1" dirty="0" smtClean="0"/>
              <a:t>examples of scalars:</a:t>
            </a:r>
            <a:r>
              <a:rPr lang="en-US" sz="2000" dirty="0" smtClean="0"/>
              <a:t>			</a:t>
            </a:r>
          </a:p>
          <a:p>
            <a:r>
              <a:rPr lang="en-US" sz="2000" dirty="0" smtClean="0"/>
              <a:t>		 •   150 kg</a:t>
            </a:r>
          </a:p>
          <a:p>
            <a:r>
              <a:rPr lang="en-US" sz="2000" dirty="0" smtClean="0"/>
              <a:t>		 •   20 s</a:t>
            </a:r>
          </a:p>
          <a:p>
            <a:r>
              <a:rPr lang="en-US" sz="2000" dirty="0" smtClean="0"/>
              <a:t>		 •   100</a:t>
            </a:r>
            <a:r>
              <a:rPr lang="en-US" sz="2000" dirty="0" smtClean="0">
                <a:latin typeface="Arial"/>
                <a:cs typeface="Arial"/>
              </a:rPr>
              <a:t>°</a:t>
            </a:r>
            <a:r>
              <a:rPr lang="en-US" sz="2000" dirty="0" smtClean="0"/>
              <a:t>C</a:t>
            </a:r>
          </a:p>
          <a:p>
            <a:r>
              <a:rPr lang="en-US" sz="2000" dirty="0" smtClean="0"/>
              <a:t>		 •   80 km</a:t>
            </a:r>
            <a:endParaRPr lang="en-US" sz="2000" dirty="0"/>
          </a:p>
        </p:txBody>
      </p:sp>
      <p:pic>
        <p:nvPicPr>
          <p:cNvPr id="3076" name="Picture 4" descr="C:\Users\Lisa\AppData\Local\Microsoft\Windows\Temporary Internet Files\Content.IE5\HVHXK7B3\MCj02379380000[1].wmf"/>
          <p:cNvPicPr>
            <a:picLocks noChangeAspect="1" noChangeArrowheads="1"/>
          </p:cNvPicPr>
          <p:nvPr/>
        </p:nvPicPr>
        <p:blipFill>
          <a:blip r:embed="rId3" cstate="print"/>
          <a:srcRect/>
          <a:stretch>
            <a:fillRect/>
          </a:stretch>
        </p:blipFill>
        <p:spPr bwMode="auto">
          <a:xfrm>
            <a:off x="5181600" y="4648200"/>
            <a:ext cx="3392032" cy="1164879"/>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fade">
                                      <p:cBhvr>
                                        <p:cTn id="13" dur="1000"/>
                                        <p:tgtEl>
                                          <p:spTgt spid="5">
                                            <p:txEl>
                                              <p:pRg st="1" end="1"/>
                                            </p:txEl>
                                          </p:spTgt>
                                        </p:tgtEl>
                                      </p:cBhvr>
                                    </p:animEffect>
                                    <p:anim calcmode="lin" valueType="num">
                                      <p:cBhvr>
                                        <p:cTn id="14"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1000"/>
                                        <p:tgtEl>
                                          <p:spTgt spid="5">
                                            <p:txEl>
                                              <p:pRg st="2" end="2"/>
                                            </p:txEl>
                                          </p:spTgt>
                                        </p:tgtEl>
                                      </p:cBhvr>
                                    </p:animEffect>
                                    <p:anim calcmode="lin" valueType="num">
                                      <p:cBhvr>
                                        <p:cTn id="20"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fade">
                                      <p:cBhvr>
                                        <p:cTn id="25" dur="1000"/>
                                        <p:tgtEl>
                                          <p:spTgt spid="5">
                                            <p:txEl>
                                              <p:pRg st="3" end="3"/>
                                            </p:txEl>
                                          </p:spTgt>
                                        </p:tgtEl>
                                      </p:cBhvr>
                                    </p:animEffect>
                                    <p:anim calcmode="lin" valueType="num">
                                      <p:cBhvr>
                                        <p:cTn id="26"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Effect transition="in" filter="fade">
                                      <p:cBhvr>
                                        <p:cTn id="31" dur="1000"/>
                                        <p:tgtEl>
                                          <p:spTgt spid="5">
                                            <p:txEl>
                                              <p:pRg st="4" end="4"/>
                                            </p:txEl>
                                          </p:spTgt>
                                        </p:tgtEl>
                                      </p:cBhvr>
                                    </p:animEffect>
                                    <p:anim calcmode="lin" valueType="num">
                                      <p:cBhvr>
                                        <p:cTn id="32"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fade">
                                      <p:cBhvr>
                                        <p:cTn id="37" dur="1000"/>
                                        <p:tgtEl>
                                          <p:spTgt spid="5">
                                            <p:txEl>
                                              <p:pRg st="5" end="5"/>
                                            </p:txEl>
                                          </p:spTgt>
                                        </p:tgtEl>
                                      </p:cBhvr>
                                    </p:animEffect>
                                    <p:anim calcmode="lin" valueType="num">
                                      <p:cBhvr>
                                        <p:cTn id="38"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nodeType="afterEffect">
                                  <p:stCondLst>
                                    <p:cond delay="0"/>
                                  </p:stCondLst>
                                  <p:childTnLst>
                                    <p:set>
                                      <p:cBhvr>
                                        <p:cTn id="42" dur="1" fill="hold">
                                          <p:stCondLst>
                                            <p:cond delay="0"/>
                                          </p:stCondLst>
                                        </p:cTn>
                                        <p:tgtEl>
                                          <p:spTgt spid="5">
                                            <p:txEl>
                                              <p:pRg st="7" end="7"/>
                                            </p:txEl>
                                          </p:spTgt>
                                        </p:tgtEl>
                                        <p:attrNameLst>
                                          <p:attrName>style.visibility</p:attrName>
                                        </p:attrNameLst>
                                      </p:cBhvr>
                                      <p:to>
                                        <p:strVal val="visible"/>
                                      </p:to>
                                    </p:set>
                                    <p:animEffect transition="in" filter="fade">
                                      <p:cBhvr>
                                        <p:cTn id="43" dur="1000"/>
                                        <p:tgtEl>
                                          <p:spTgt spid="5">
                                            <p:txEl>
                                              <p:pRg st="7" end="7"/>
                                            </p:txEl>
                                          </p:spTgt>
                                        </p:tgtEl>
                                      </p:cBhvr>
                                    </p:animEffect>
                                    <p:anim calcmode="lin" valueType="num">
                                      <p:cBhvr>
                                        <p:cTn id="44"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45"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par>
                          <p:cTn id="46" fill="hold">
                            <p:stCondLst>
                              <p:cond delay="7000"/>
                            </p:stCondLst>
                            <p:childTnLst>
                              <p:par>
                                <p:cTn id="47" presetID="42" presetClass="entr" presetSubtype="0" fill="hold" nodeType="afterEffect">
                                  <p:stCondLst>
                                    <p:cond delay="0"/>
                                  </p:stCondLst>
                                  <p:childTnLst>
                                    <p:set>
                                      <p:cBhvr>
                                        <p:cTn id="48" dur="1" fill="hold">
                                          <p:stCondLst>
                                            <p:cond delay="0"/>
                                          </p:stCondLst>
                                        </p:cTn>
                                        <p:tgtEl>
                                          <p:spTgt spid="5">
                                            <p:txEl>
                                              <p:pRg st="9" end="9"/>
                                            </p:txEl>
                                          </p:spTgt>
                                        </p:tgtEl>
                                        <p:attrNameLst>
                                          <p:attrName>style.visibility</p:attrName>
                                        </p:attrNameLst>
                                      </p:cBhvr>
                                      <p:to>
                                        <p:strVal val="visible"/>
                                      </p:to>
                                    </p:set>
                                    <p:animEffect transition="in" filter="fade">
                                      <p:cBhvr>
                                        <p:cTn id="49" dur="1000"/>
                                        <p:tgtEl>
                                          <p:spTgt spid="5">
                                            <p:txEl>
                                              <p:pRg st="9" end="9"/>
                                            </p:txEl>
                                          </p:spTgt>
                                        </p:tgtEl>
                                      </p:cBhvr>
                                    </p:animEffect>
                                    <p:anim calcmode="lin" valueType="num">
                                      <p:cBhvr>
                                        <p:cTn id="50" dur="1000" fill="hold"/>
                                        <p:tgtEl>
                                          <p:spTgt spid="5">
                                            <p:txEl>
                                              <p:pRg st="9" end="9"/>
                                            </p:txEl>
                                          </p:spTgt>
                                        </p:tgtEl>
                                        <p:attrNameLst>
                                          <p:attrName>ppt_x</p:attrName>
                                        </p:attrNameLst>
                                      </p:cBhvr>
                                      <p:tavLst>
                                        <p:tav tm="0">
                                          <p:val>
                                            <p:strVal val="#ppt_x"/>
                                          </p:val>
                                        </p:tav>
                                        <p:tav tm="100000">
                                          <p:val>
                                            <p:strVal val="#ppt_x"/>
                                          </p:val>
                                        </p:tav>
                                      </p:tavLst>
                                    </p:anim>
                                    <p:anim calcmode="lin" valueType="num">
                                      <p:cBhvr>
                                        <p:cTn id="51" dur="1000" fill="hold"/>
                                        <p:tgtEl>
                                          <p:spTgt spid="5">
                                            <p:txEl>
                                              <p:pRg st="9" end="9"/>
                                            </p:txEl>
                                          </p:spTgt>
                                        </p:tgtEl>
                                        <p:attrNameLst>
                                          <p:attrName>ppt_y</p:attrName>
                                        </p:attrNameLst>
                                      </p:cBhvr>
                                      <p:tavLst>
                                        <p:tav tm="0">
                                          <p:val>
                                            <p:strVal val="#ppt_y+.1"/>
                                          </p:val>
                                        </p:tav>
                                        <p:tav tm="100000">
                                          <p:val>
                                            <p:strVal val="#ppt_y"/>
                                          </p:val>
                                        </p:tav>
                                      </p:tavLst>
                                    </p:anim>
                                  </p:childTnLst>
                                </p:cTn>
                              </p:par>
                            </p:childTnLst>
                          </p:cTn>
                        </p:par>
                        <p:par>
                          <p:cTn id="52" fill="hold">
                            <p:stCondLst>
                              <p:cond delay="8000"/>
                            </p:stCondLst>
                            <p:childTnLst>
                              <p:par>
                                <p:cTn id="53" presetID="42" presetClass="entr" presetSubtype="0" fill="hold" nodeType="afterEffect">
                                  <p:stCondLst>
                                    <p:cond delay="0"/>
                                  </p:stCondLst>
                                  <p:childTnLst>
                                    <p:set>
                                      <p:cBhvr>
                                        <p:cTn id="54" dur="1" fill="hold">
                                          <p:stCondLst>
                                            <p:cond delay="0"/>
                                          </p:stCondLst>
                                        </p:cTn>
                                        <p:tgtEl>
                                          <p:spTgt spid="5">
                                            <p:txEl>
                                              <p:pRg st="10" end="10"/>
                                            </p:txEl>
                                          </p:spTgt>
                                        </p:tgtEl>
                                        <p:attrNameLst>
                                          <p:attrName>style.visibility</p:attrName>
                                        </p:attrNameLst>
                                      </p:cBhvr>
                                      <p:to>
                                        <p:strVal val="visible"/>
                                      </p:to>
                                    </p:set>
                                    <p:animEffect transition="in" filter="fade">
                                      <p:cBhvr>
                                        <p:cTn id="55" dur="1000"/>
                                        <p:tgtEl>
                                          <p:spTgt spid="5">
                                            <p:txEl>
                                              <p:pRg st="10" end="10"/>
                                            </p:txEl>
                                          </p:spTgt>
                                        </p:tgtEl>
                                      </p:cBhvr>
                                    </p:animEffect>
                                    <p:anim calcmode="lin" valueType="num">
                                      <p:cBhvr>
                                        <p:cTn id="56" dur="1000" fill="hold"/>
                                        <p:tgtEl>
                                          <p:spTgt spid="5">
                                            <p:txEl>
                                              <p:pRg st="10" end="10"/>
                                            </p:txEl>
                                          </p:spTgt>
                                        </p:tgtEl>
                                        <p:attrNameLst>
                                          <p:attrName>ppt_x</p:attrName>
                                        </p:attrNameLst>
                                      </p:cBhvr>
                                      <p:tavLst>
                                        <p:tav tm="0">
                                          <p:val>
                                            <p:strVal val="#ppt_x"/>
                                          </p:val>
                                        </p:tav>
                                        <p:tav tm="100000">
                                          <p:val>
                                            <p:strVal val="#ppt_x"/>
                                          </p:val>
                                        </p:tav>
                                      </p:tavLst>
                                    </p:anim>
                                    <p:anim calcmode="lin" valueType="num">
                                      <p:cBhvr>
                                        <p:cTn id="57" dur="1000" fill="hold"/>
                                        <p:tgtEl>
                                          <p:spTgt spid="5">
                                            <p:txEl>
                                              <p:pRg st="10" end="10"/>
                                            </p:txEl>
                                          </p:spTgt>
                                        </p:tgtEl>
                                        <p:attrNameLst>
                                          <p:attrName>ppt_y</p:attrName>
                                        </p:attrNameLst>
                                      </p:cBhvr>
                                      <p:tavLst>
                                        <p:tav tm="0">
                                          <p:val>
                                            <p:strVal val="#ppt_y+.1"/>
                                          </p:val>
                                        </p:tav>
                                        <p:tav tm="100000">
                                          <p:val>
                                            <p:strVal val="#ppt_y"/>
                                          </p:val>
                                        </p:tav>
                                      </p:tavLst>
                                    </p:anim>
                                  </p:childTnLst>
                                </p:cTn>
                              </p:par>
                            </p:childTnLst>
                          </p:cTn>
                        </p:par>
                        <p:par>
                          <p:cTn id="58" fill="hold">
                            <p:stCondLst>
                              <p:cond delay="9000"/>
                            </p:stCondLst>
                            <p:childTnLst>
                              <p:par>
                                <p:cTn id="59" presetID="42" presetClass="entr" presetSubtype="0" fill="hold" nodeType="afterEffect">
                                  <p:stCondLst>
                                    <p:cond delay="0"/>
                                  </p:stCondLst>
                                  <p:childTnLst>
                                    <p:set>
                                      <p:cBhvr>
                                        <p:cTn id="60" dur="1" fill="hold">
                                          <p:stCondLst>
                                            <p:cond delay="0"/>
                                          </p:stCondLst>
                                        </p:cTn>
                                        <p:tgtEl>
                                          <p:spTgt spid="5">
                                            <p:txEl>
                                              <p:pRg st="12" end="12"/>
                                            </p:txEl>
                                          </p:spTgt>
                                        </p:tgtEl>
                                        <p:attrNameLst>
                                          <p:attrName>style.visibility</p:attrName>
                                        </p:attrNameLst>
                                      </p:cBhvr>
                                      <p:to>
                                        <p:strVal val="visible"/>
                                      </p:to>
                                    </p:set>
                                    <p:animEffect transition="in" filter="fade">
                                      <p:cBhvr>
                                        <p:cTn id="61" dur="1000"/>
                                        <p:tgtEl>
                                          <p:spTgt spid="5">
                                            <p:txEl>
                                              <p:pRg st="12" end="12"/>
                                            </p:txEl>
                                          </p:spTgt>
                                        </p:tgtEl>
                                      </p:cBhvr>
                                    </p:animEffect>
                                    <p:anim calcmode="lin" valueType="num">
                                      <p:cBhvr>
                                        <p:cTn id="62" dur="1000" fill="hold"/>
                                        <p:tgtEl>
                                          <p:spTgt spid="5">
                                            <p:txEl>
                                              <p:pRg st="12" end="12"/>
                                            </p:txEl>
                                          </p:spTgt>
                                        </p:tgtEl>
                                        <p:attrNameLst>
                                          <p:attrName>ppt_x</p:attrName>
                                        </p:attrNameLst>
                                      </p:cBhvr>
                                      <p:tavLst>
                                        <p:tav tm="0">
                                          <p:val>
                                            <p:strVal val="#ppt_x"/>
                                          </p:val>
                                        </p:tav>
                                        <p:tav tm="100000">
                                          <p:val>
                                            <p:strVal val="#ppt_x"/>
                                          </p:val>
                                        </p:tav>
                                      </p:tavLst>
                                    </p:anim>
                                    <p:anim calcmode="lin" valueType="num">
                                      <p:cBhvr>
                                        <p:cTn id="63" dur="1000" fill="hold"/>
                                        <p:tgtEl>
                                          <p:spTgt spid="5">
                                            <p:txEl>
                                              <p:pRg st="12" end="12"/>
                                            </p:txEl>
                                          </p:spTgt>
                                        </p:tgtEl>
                                        <p:attrNameLst>
                                          <p:attrName>ppt_y</p:attrName>
                                        </p:attrNameLst>
                                      </p:cBhvr>
                                      <p:tavLst>
                                        <p:tav tm="0">
                                          <p:val>
                                            <p:strVal val="#ppt_y+.1"/>
                                          </p:val>
                                        </p:tav>
                                        <p:tav tm="100000">
                                          <p:val>
                                            <p:strVal val="#ppt_y"/>
                                          </p:val>
                                        </p:tav>
                                      </p:tavLst>
                                    </p:anim>
                                  </p:childTnLst>
                                </p:cTn>
                              </p:par>
                            </p:childTnLst>
                          </p:cTn>
                        </p:par>
                        <p:par>
                          <p:cTn id="64" fill="hold">
                            <p:stCondLst>
                              <p:cond delay="10000"/>
                            </p:stCondLst>
                            <p:childTnLst>
                              <p:par>
                                <p:cTn id="65" presetID="42" presetClass="entr" presetSubtype="0" fill="hold" nodeType="afterEffect">
                                  <p:stCondLst>
                                    <p:cond delay="0"/>
                                  </p:stCondLst>
                                  <p:childTnLst>
                                    <p:set>
                                      <p:cBhvr>
                                        <p:cTn id="66" dur="1" fill="hold">
                                          <p:stCondLst>
                                            <p:cond delay="0"/>
                                          </p:stCondLst>
                                        </p:cTn>
                                        <p:tgtEl>
                                          <p:spTgt spid="5">
                                            <p:txEl>
                                              <p:pRg st="13" end="13"/>
                                            </p:txEl>
                                          </p:spTgt>
                                        </p:tgtEl>
                                        <p:attrNameLst>
                                          <p:attrName>style.visibility</p:attrName>
                                        </p:attrNameLst>
                                      </p:cBhvr>
                                      <p:to>
                                        <p:strVal val="visible"/>
                                      </p:to>
                                    </p:set>
                                    <p:animEffect transition="in" filter="fade">
                                      <p:cBhvr>
                                        <p:cTn id="67" dur="1000"/>
                                        <p:tgtEl>
                                          <p:spTgt spid="5">
                                            <p:txEl>
                                              <p:pRg st="13" end="13"/>
                                            </p:txEl>
                                          </p:spTgt>
                                        </p:tgtEl>
                                      </p:cBhvr>
                                    </p:animEffect>
                                    <p:anim calcmode="lin" valueType="num">
                                      <p:cBhvr>
                                        <p:cTn id="68" dur="1000" fill="hold"/>
                                        <p:tgtEl>
                                          <p:spTgt spid="5">
                                            <p:txEl>
                                              <p:pRg st="13" end="13"/>
                                            </p:txEl>
                                          </p:spTgt>
                                        </p:tgtEl>
                                        <p:attrNameLst>
                                          <p:attrName>ppt_x</p:attrName>
                                        </p:attrNameLst>
                                      </p:cBhvr>
                                      <p:tavLst>
                                        <p:tav tm="0">
                                          <p:val>
                                            <p:strVal val="#ppt_x"/>
                                          </p:val>
                                        </p:tav>
                                        <p:tav tm="100000">
                                          <p:val>
                                            <p:strVal val="#ppt_x"/>
                                          </p:val>
                                        </p:tav>
                                      </p:tavLst>
                                    </p:anim>
                                    <p:anim calcmode="lin" valueType="num">
                                      <p:cBhvr>
                                        <p:cTn id="69" dur="1000" fill="hold"/>
                                        <p:tgtEl>
                                          <p:spTgt spid="5">
                                            <p:txEl>
                                              <p:pRg st="13" end="13"/>
                                            </p:txEl>
                                          </p:spTgt>
                                        </p:tgtEl>
                                        <p:attrNameLst>
                                          <p:attrName>ppt_y</p:attrName>
                                        </p:attrNameLst>
                                      </p:cBhvr>
                                      <p:tavLst>
                                        <p:tav tm="0">
                                          <p:val>
                                            <p:strVal val="#ppt_y+.1"/>
                                          </p:val>
                                        </p:tav>
                                        <p:tav tm="100000">
                                          <p:val>
                                            <p:strVal val="#ppt_y"/>
                                          </p:val>
                                        </p:tav>
                                      </p:tavLst>
                                    </p:anim>
                                  </p:childTnLst>
                                </p:cTn>
                              </p:par>
                            </p:childTnLst>
                          </p:cTn>
                        </p:par>
                        <p:par>
                          <p:cTn id="70" fill="hold">
                            <p:stCondLst>
                              <p:cond delay="11000"/>
                            </p:stCondLst>
                            <p:childTnLst>
                              <p:par>
                                <p:cTn id="71" presetID="42" presetClass="entr" presetSubtype="0" fill="hold" nodeType="afterEffect">
                                  <p:stCondLst>
                                    <p:cond delay="0"/>
                                  </p:stCondLst>
                                  <p:childTnLst>
                                    <p:set>
                                      <p:cBhvr>
                                        <p:cTn id="72" dur="1" fill="hold">
                                          <p:stCondLst>
                                            <p:cond delay="0"/>
                                          </p:stCondLst>
                                        </p:cTn>
                                        <p:tgtEl>
                                          <p:spTgt spid="5">
                                            <p:txEl>
                                              <p:pRg st="14" end="14"/>
                                            </p:txEl>
                                          </p:spTgt>
                                        </p:tgtEl>
                                        <p:attrNameLst>
                                          <p:attrName>style.visibility</p:attrName>
                                        </p:attrNameLst>
                                      </p:cBhvr>
                                      <p:to>
                                        <p:strVal val="visible"/>
                                      </p:to>
                                    </p:set>
                                    <p:animEffect transition="in" filter="fade">
                                      <p:cBhvr>
                                        <p:cTn id="73" dur="1000"/>
                                        <p:tgtEl>
                                          <p:spTgt spid="5">
                                            <p:txEl>
                                              <p:pRg st="14" end="14"/>
                                            </p:txEl>
                                          </p:spTgt>
                                        </p:tgtEl>
                                      </p:cBhvr>
                                    </p:animEffect>
                                    <p:anim calcmode="lin" valueType="num">
                                      <p:cBhvr>
                                        <p:cTn id="74" dur="1000" fill="hold"/>
                                        <p:tgtEl>
                                          <p:spTgt spid="5">
                                            <p:txEl>
                                              <p:pRg st="14" end="14"/>
                                            </p:txEl>
                                          </p:spTgt>
                                        </p:tgtEl>
                                        <p:attrNameLst>
                                          <p:attrName>ppt_x</p:attrName>
                                        </p:attrNameLst>
                                      </p:cBhvr>
                                      <p:tavLst>
                                        <p:tav tm="0">
                                          <p:val>
                                            <p:strVal val="#ppt_x"/>
                                          </p:val>
                                        </p:tav>
                                        <p:tav tm="100000">
                                          <p:val>
                                            <p:strVal val="#ppt_x"/>
                                          </p:val>
                                        </p:tav>
                                      </p:tavLst>
                                    </p:anim>
                                    <p:anim calcmode="lin" valueType="num">
                                      <p:cBhvr>
                                        <p:cTn id="75" dur="1000" fill="hold"/>
                                        <p:tgtEl>
                                          <p:spTgt spid="5">
                                            <p:txEl>
                                              <p:pRg st="14" end="14"/>
                                            </p:txEl>
                                          </p:spTgt>
                                        </p:tgtEl>
                                        <p:attrNameLst>
                                          <p:attrName>ppt_y</p:attrName>
                                        </p:attrNameLst>
                                      </p:cBhvr>
                                      <p:tavLst>
                                        <p:tav tm="0">
                                          <p:val>
                                            <p:strVal val="#ppt_y+.1"/>
                                          </p:val>
                                        </p:tav>
                                        <p:tav tm="100000">
                                          <p:val>
                                            <p:strVal val="#ppt_y"/>
                                          </p:val>
                                        </p:tav>
                                      </p:tavLst>
                                    </p:anim>
                                  </p:childTnLst>
                                </p:cTn>
                              </p:par>
                            </p:childTnLst>
                          </p:cTn>
                        </p:par>
                        <p:par>
                          <p:cTn id="76" fill="hold">
                            <p:stCondLst>
                              <p:cond delay="12000"/>
                            </p:stCondLst>
                            <p:childTnLst>
                              <p:par>
                                <p:cTn id="77" presetID="42" presetClass="entr" presetSubtype="0" fill="hold" nodeType="afterEffect">
                                  <p:stCondLst>
                                    <p:cond delay="0"/>
                                  </p:stCondLst>
                                  <p:childTnLst>
                                    <p:set>
                                      <p:cBhvr>
                                        <p:cTn id="78" dur="1" fill="hold">
                                          <p:stCondLst>
                                            <p:cond delay="0"/>
                                          </p:stCondLst>
                                        </p:cTn>
                                        <p:tgtEl>
                                          <p:spTgt spid="5">
                                            <p:txEl>
                                              <p:pRg st="15" end="15"/>
                                            </p:txEl>
                                          </p:spTgt>
                                        </p:tgtEl>
                                        <p:attrNameLst>
                                          <p:attrName>style.visibility</p:attrName>
                                        </p:attrNameLst>
                                      </p:cBhvr>
                                      <p:to>
                                        <p:strVal val="visible"/>
                                      </p:to>
                                    </p:set>
                                    <p:animEffect transition="in" filter="fade">
                                      <p:cBhvr>
                                        <p:cTn id="79" dur="1000"/>
                                        <p:tgtEl>
                                          <p:spTgt spid="5">
                                            <p:txEl>
                                              <p:pRg st="15" end="15"/>
                                            </p:txEl>
                                          </p:spTgt>
                                        </p:tgtEl>
                                      </p:cBhvr>
                                    </p:animEffect>
                                    <p:anim calcmode="lin" valueType="num">
                                      <p:cBhvr>
                                        <p:cTn id="80" dur="1000" fill="hold"/>
                                        <p:tgtEl>
                                          <p:spTgt spid="5">
                                            <p:txEl>
                                              <p:pRg st="15" end="15"/>
                                            </p:txEl>
                                          </p:spTgt>
                                        </p:tgtEl>
                                        <p:attrNameLst>
                                          <p:attrName>ppt_x</p:attrName>
                                        </p:attrNameLst>
                                      </p:cBhvr>
                                      <p:tavLst>
                                        <p:tav tm="0">
                                          <p:val>
                                            <p:strVal val="#ppt_x"/>
                                          </p:val>
                                        </p:tav>
                                        <p:tav tm="100000">
                                          <p:val>
                                            <p:strVal val="#ppt_x"/>
                                          </p:val>
                                        </p:tav>
                                      </p:tavLst>
                                    </p:anim>
                                    <p:anim calcmode="lin" valueType="num">
                                      <p:cBhvr>
                                        <p:cTn id="81" dur="1000" fill="hold"/>
                                        <p:tgtEl>
                                          <p:spTgt spid="5">
                                            <p:txEl>
                                              <p:pRg st="15" end="15"/>
                                            </p:txEl>
                                          </p:spTgt>
                                        </p:tgtEl>
                                        <p:attrNameLst>
                                          <p:attrName>ppt_y</p:attrName>
                                        </p:attrNameLst>
                                      </p:cBhvr>
                                      <p:tavLst>
                                        <p:tav tm="0">
                                          <p:val>
                                            <p:strVal val="#ppt_y+.1"/>
                                          </p:val>
                                        </p:tav>
                                        <p:tav tm="100000">
                                          <p:val>
                                            <p:strVal val="#ppt_y"/>
                                          </p:val>
                                        </p:tav>
                                      </p:tavLst>
                                    </p:anim>
                                  </p:childTnLst>
                                </p:cTn>
                              </p:par>
                            </p:childTnLst>
                          </p:cTn>
                        </p:par>
                        <p:par>
                          <p:cTn id="82" fill="hold">
                            <p:stCondLst>
                              <p:cond delay="13000"/>
                            </p:stCondLst>
                            <p:childTnLst>
                              <p:par>
                                <p:cTn id="83" presetID="42" presetClass="entr" presetSubtype="0" fill="hold" nodeType="afterEffect">
                                  <p:stCondLst>
                                    <p:cond delay="0"/>
                                  </p:stCondLst>
                                  <p:childTnLst>
                                    <p:set>
                                      <p:cBhvr>
                                        <p:cTn id="84" dur="1" fill="hold">
                                          <p:stCondLst>
                                            <p:cond delay="0"/>
                                          </p:stCondLst>
                                        </p:cTn>
                                        <p:tgtEl>
                                          <p:spTgt spid="5">
                                            <p:txEl>
                                              <p:pRg st="16" end="16"/>
                                            </p:txEl>
                                          </p:spTgt>
                                        </p:tgtEl>
                                        <p:attrNameLst>
                                          <p:attrName>style.visibility</p:attrName>
                                        </p:attrNameLst>
                                      </p:cBhvr>
                                      <p:to>
                                        <p:strVal val="visible"/>
                                      </p:to>
                                    </p:set>
                                    <p:animEffect transition="in" filter="fade">
                                      <p:cBhvr>
                                        <p:cTn id="85" dur="1000"/>
                                        <p:tgtEl>
                                          <p:spTgt spid="5">
                                            <p:txEl>
                                              <p:pRg st="16" end="16"/>
                                            </p:txEl>
                                          </p:spTgt>
                                        </p:tgtEl>
                                      </p:cBhvr>
                                    </p:animEffect>
                                    <p:anim calcmode="lin" valueType="num">
                                      <p:cBhvr>
                                        <p:cTn id="86" dur="1000" fill="hold"/>
                                        <p:tgtEl>
                                          <p:spTgt spid="5">
                                            <p:txEl>
                                              <p:pRg st="16" end="16"/>
                                            </p:txEl>
                                          </p:spTgt>
                                        </p:tgtEl>
                                        <p:attrNameLst>
                                          <p:attrName>ppt_x</p:attrName>
                                        </p:attrNameLst>
                                      </p:cBhvr>
                                      <p:tavLst>
                                        <p:tav tm="0">
                                          <p:val>
                                            <p:strVal val="#ppt_x"/>
                                          </p:val>
                                        </p:tav>
                                        <p:tav tm="100000">
                                          <p:val>
                                            <p:strVal val="#ppt_x"/>
                                          </p:val>
                                        </p:tav>
                                      </p:tavLst>
                                    </p:anim>
                                    <p:anim calcmode="lin" valueType="num">
                                      <p:cBhvr>
                                        <p:cTn id="87" dur="1000" fill="hold"/>
                                        <p:tgtEl>
                                          <p:spTgt spid="5">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228600" y="152400"/>
            <a:ext cx="8229600" cy="487362"/>
          </a:xfrm>
          <a:prstGeom prst="rect">
            <a:avLst/>
          </a:prstGeom>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0" normalizeH="0" baseline="0" noProof="0" dirty="0" smtClean="0">
                <a:ln>
                  <a:noFill/>
                </a:ln>
                <a:solidFill>
                  <a:srgbClr val="00B050"/>
                </a:solidFill>
                <a:effectLst/>
                <a:uLnTx/>
                <a:uFillTx/>
                <a:latin typeface="+mj-lt"/>
                <a:ea typeface="+mj-ea"/>
                <a:cs typeface="+mj-cs"/>
              </a:rPr>
              <a:t>2.1 Distance and Speed: Scalar Quantities</a:t>
            </a:r>
            <a:endParaRPr kumimoji="0" lang="en-US" sz="2000" b="0" i="0" u="none" strike="noStrike" kern="1200" cap="none" spc="0" normalizeH="0" baseline="0" noProof="0" dirty="0">
              <a:ln>
                <a:noFill/>
              </a:ln>
              <a:solidFill>
                <a:srgbClr val="00B050"/>
              </a:solidFill>
              <a:effectLst/>
              <a:uLnTx/>
              <a:uFillTx/>
              <a:latin typeface="+mj-lt"/>
              <a:ea typeface="+mj-ea"/>
              <a:cs typeface="+mj-cs"/>
            </a:endParaRPr>
          </a:p>
        </p:txBody>
      </p:sp>
      <p:sp>
        <p:nvSpPr>
          <p:cNvPr id="5" name="TextBox 4"/>
          <p:cNvSpPr txBox="1"/>
          <p:nvPr/>
        </p:nvSpPr>
        <p:spPr>
          <a:xfrm>
            <a:off x="457200" y="990600"/>
            <a:ext cx="8458200" cy="5016758"/>
          </a:xfrm>
          <a:prstGeom prst="rect">
            <a:avLst/>
          </a:prstGeom>
          <a:noFill/>
        </p:spPr>
        <p:txBody>
          <a:bodyPr wrap="square" rtlCol="0">
            <a:spAutoFit/>
          </a:bodyPr>
          <a:lstStyle/>
          <a:p>
            <a:pPr>
              <a:buFont typeface="Arial" pitchFamily="34" charset="0"/>
              <a:buChar char="•"/>
            </a:pPr>
            <a:r>
              <a:rPr lang="en-US" sz="2000" dirty="0" smtClean="0">
                <a:solidFill>
                  <a:srgbClr val="0070C0"/>
                </a:solidFill>
              </a:rPr>
              <a:t> speed </a:t>
            </a:r>
            <a:r>
              <a:rPr lang="en-US" sz="2000" dirty="0" smtClean="0"/>
              <a:t>– the rate at which distance is travelled</a:t>
            </a:r>
          </a:p>
          <a:p>
            <a:r>
              <a:rPr lang="en-US" sz="2000" dirty="0" smtClean="0"/>
              <a:t>	• Speed is a scalar quantity</a:t>
            </a:r>
          </a:p>
          <a:p>
            <a:r>
              <a:rPr lang="en-US" sz="2000" dirty="0" smtClean="0"/>
              <a:t>	 •  SI units: m/s</a:t>
            </a:r>
            <a:r>
              <a:rPr lang="en-US" sz="2000" dirty="0" smtClean="0">
                <a:solidFill>
                  <a:srgbClr val="FF0000"/>
                </a:solidFill>
              </a:rPr>
              <a:t>	</a:t>
            </a:r>
            <a:endParaRPr lang="en-US" sz="2000" dirty="0" smtClean="0"/>
          </a:p>
          <a:p>
            <a:r>
              <a:rPr lang="en-US" sz="2000" dirty="0" smtClean="0"/>
              <a:t>	</a:t>
            </a:r>
          </a:p>
          <a:p>
            <a:r>
              <a:rPr lang="en-US" sz="2000" dirty="0" smtClean="0">
                <a:solidFill>
                  <a:srgbClr val="0070C0"/>
                </a:solidFill>
              </a:rPr>
              <a:t>• average speed </a:t>
            </a:r>
            <a:r>
              <a:rPr lang="en-US" sz="2000" dirty="0" smtClean="0"/>
              <a:t>– distance divided by time	</a:t>
            </a:r>
            <a:r>
              <a:rPr lang="en-US" sz="2000" dirty="0" err="1" smtClean="0">
                <a:solidFill>
                  <a:srgbClr val="FF0000"/>
                </a:solidFill>
              </a:rPr>
              <a:t>ave</a:t>
            </a:r>
            <a:r>
              <a:rPr lang="en-US" sz="2000" dirty="0" smtClean="0">
                <a:solidFill>
                  <a:srgbClr val="FF0000"/>
                </a:solidFill>
              </a:rPr>
              <a:t>. sp. = </a:t>
            </a:r>
            <a:r>
              <a:rPr lang="en-US" sz="2000" u="sng" dirty="0" smtClean="0">
                <a:solidFill>
                  <a:srgbClr val="FF0000"/>
                </a:solidFill>
              </a:rPr>
              <a:t>d</a:t>
            </a:r>
          </a:p>
          <a:p>
            <a:r>
              <a:rPr lang="en-US" sz="2000" dirty="0" smtClean="0">
                <a:solidFill>
                  <a:srgbClr val="FF0000"/>
                </a:solidFill>
              </a:rPr>
              <a:t>						  t</a:t>
            </a:r>
          </a:p>
          <a:p>
            <a:endParaRPr lang="en-US" sz="2000" dirty="0" smtClean="0"/>
          </a:p>
          <a:p>
            <a:r>
              <a:rPr lang="en-US" sz="2000" dirty="0" smtClean="0">
                <a:solidFill>
                  <a:srgbClr val="0070C0"/>
                </a:solidFill>
              </a:rPr>
              <a:t>• instantaneous speed </a:t>
            </a:r>
            <a:r>
              <a:rPr lang="en-US" sz="2000" dirty="0" smtClean="0"/>
              <a:t>– how fast something is moving at a particular instant in 		time</a:t>
            </a:r>
            <a:endParaRPr lang="en-US" dirty="0" smtClean="0"/>
          </a:p>
          <a:p>
            <a:r>
              <a:rPr lang="en-US" dirty="0" smtClean="0"/>
              <a:t>	</a:t>
            </a:r>
            <a:r>
              <a:rPr lang="en-US" sz="2000" dirty="0" smtClean="0"/>
              <a:t> </a:t>
            </a:r>
            <a:r>
              <a:rPr lang="en-US" sz="2000" i="1" dirty="0" smtClean="0"/>
              <a:t>example: </a:t>
            </a:r>
            <a:r>
              <a:rPr lang="en-US" sz="2000" dirty="0" smtClean="0"/>
              <a:t>your car speedometer</a:t>
            </a:r>
          </a:p>
          <a:p>
            <a:endParaRPr lang="en-US" sz="2000" dirty="0" smtClean="0"/>
          </a:p>
          <a:p>
            <a:r>
              <a:rPr lang="en-US" sz="2000" i="1" dirty="0" smtClean="0"/>
              <a:t>example</a:t>
            </a:r>
            <a:r>
              <a:rPr lang="en-US" sz="2000" dirty="0" smtClean="0"/>
              <a:t>:  You walk to Sunoco, 0.5 km away, then walk straight back. The whole trip took 20 min. What was your average speed?</a:t>
            </a:r>
          </a:p>
          <a:p>
            <a:r>
              <a:rPr lang="en-US" sz="2000" dirty="0" smtClean="0"/>
              <a:t> </a:t>
            </a:r>
          </a:p>
          <a:p>
            <a:r>
              <a:rPr lang="en-US" sz="2000" dirty="0" smtClean="0"/>
              <a:t>1km /.33 hr =  3 km/hr</a:t>
            </a:r>
          </a:p>
          <a:p>
            <a:endParaRPr lang="en-US" sz="2000" dirty="0" smtClean="0"/>
          </a:p>
        </p:txBody>
      </p:sp>
      <p:sp>
        <p:nvSpPr>
          <p:cNvPr id="6" name="Rectangle 5"/>
          <p:cNvSpPr/>
          <p:nvPr/>
        </p:nvSpPr>
        <p:spPr>
          <a:xfrm>
            <a:off x="5029200" y="2133600"/>
            <a:ext cx="1524000" cy="762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981200" y="5257800"/>
            <a:ext cx="1066800" cy="4572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5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fade">
                                      <p:cBhvr>
                                        <p:cTn id="13" dur="1000"/>
                                        <p:tgtEl>
                                          <p:spTgt spid="5">
                                            <p:txEl>
                                              <p:pRg st="1" end="1"/>
                                            </p:txEl>
                                          </p:spTgt>
                                        </p:tgtEl>
                                      </p:cBhvr>
                                    </p:animEffect>
                                    <p:anim calcmode="lin" valueType="num">
                                      <p:cBhvr>
                                        <p:cTn id="14"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1000"/>
                                        <p:tgtEl>
                                          <p:spTgt spid="5">
                                            <p:txEl>
                                              <p:pRg st="2" end="2"/>
                                            </p:txEl>
                                          </p:spTgt>
                                        </p:tgtEl>
                                      </p:cBhvr>
                                    </p:animEffect>
                                    <p:anim calcmode="lin" valueType="num">
                                      <p:cBhvr>
                                        <p:cTn id="20"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Effect transition="in" filter="fade">
                                      <p:cBhvr>
                                        <p:cTn id="25" dur="1000"/>
                                        <p:tgtEl>
                                          <p:spTgt spid="5">
                                            <p:txEl>
                                              <p:pRg st="4" end="4"/>
                                            </p:txEl>
                                          </p:spTgt>
                                        </p:tgtEl>
                                      </p:cBhvr>
                                    </p:animEffect>
                                    <p:anim calcmode="lin" valueType="num">
                                      <p:cBhvr>
                                        <p:cTn id="2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7" dur="1000" fill="hold"/>
                                        <p:tgtEl>
                                          <p:spTgt spid="5">
                                            <p:txEl>
                                              <p:pRg st="4" end="4"/>
                                            </p:txEl>
                                          </p:spTgt>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5">
                                            <p:txEl>
                                              <p:pRg st="5" end="5"/>
                                            </p:txEl>
                                          </p:spTgt>
                                        </p:tgtEl>
                                        <p:attrNameLst>
                                          <p:attrName>style.visibility</p:attrName>
                                        </p:attrNameLst>
                                      </p:cBhvr>
                                      <p:to>
                                        <p:strVal val="visible"/>
                                      </p:to>
                                    </p:set>
                                    <p:animEffect transition="in" filter="fade">
                                      <p:cBhvr>
                                        <p:cTn id="30" dur="1000"/>
                                        <p:tgtEl>
                                          <p:spTgt spid="5">
                                            <p:txEl>
                                              <p:pRg st="5" end="5"/>
                                            </p:txEl>
                                          </p:spTgt>
                                        </p:tgtEl>
                                      </p:cBhvr>
                                    </p:animEffect>
                                    <p:anim calcmode="lin" valueType="num">
                                      <p:cBhvr>
                                        <p:cTn id="31"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2" dur="1000" fill="hold"/>
                                        <p:tgtEl>
                                          <p:spTgt spid="5">
                                            <p:txEl>
                                              <p:pRg st="5" end="5"/>
                                            </p:txEl>
                                          </p:spTgt>
                                        </p:tgtEl>
                                        <p:attrNameLst>
                                          <p:attrName>ppt_y</p:attrName>
                                        </p:attrNameLst>
                                      </p:cBhvr>
                                      <p:tavLst>
                                        <p:tav tm="0">
                                          <p:val>
                                            <p:strVal val="#ppt_y+.1"/>
                                          </p:val>
                                        </p:tav>
                                        <p:tav tm="100000">
                                          <p:val>
                                            <p:strVal val="#ppt_y"/>
                                          </p:val>
                                        </p:tav>
                                      </p:tavLst>
                                    </p:anim>
                                  </p:childTnLst>
                                </p:cTn>
                              </p:par>
                              <p:par>
                                <p:cTn id="33" presetID="22" presetClass="entr" presetSubtype="4"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down)">
                                      <p:cBhvr>
                                        <p:cTn id="35" dur="500"/>
                                        <p:tgtEl>
                                          <p:spTgt spid="6"/>
                                        </p:tgtEl>
                                      </p:cBhvr>
                                    </p:animEffect>
                                  </p:childTnLst>
                                </p:cTn>
                              </p:par>
                            </p:childTnLst>
                          </p:cTn>
                        </p:par>
                        <p:par>
                          <p:cTn id="36" fill="hold">
                            <p:stCondLst>
                              <p:cond delay="4000"/>
                            </p:stCondLst>
                            <p:childTnLst>
                              <p:par>
                                <p:cTn id="37" presetID="42" presetClass="entr" presetSubtype="0" fill="hold" nodeType="afterEffect">
                                  <p:stCondLst>
                                    <p:cond delay="0"/>
                                  </p:stCondLst>
                                  <p:childTnLst>
                                    <p:set>
                                      <p:cBhvr>
                                        <p:cTn id="38" dur="1" fill="hold">
                                          <p:stCondLst>
                                            <p:cond delay="0"/>
                                          </p:stCondLst>
                                        </p:cTn>
                                        <p:tgtEl>
                                          <p:spTgt spid="5">
                                            <p:txEl>
                                              <p:pRg st="7" end="7"/>
                                            </p:txEl>
                                          </p:spTgt>
                                        </p:tgtEl>
                                        <p:attrNameLst>
                                          <p:attrName>style.visibility</p:attrName>
                                        </p:attrNameLst>
                                      </p:cBhvr>
                                      <p:to>
                                        <p:strVal val="visible"/>
                                      </p:to>
                                    </p:set>
                                    <p:animEffect transition="in" filter="fade">
                                      <p:cBhvr>
                                        <p:cTn id="39" dur="1000"/>
                                        <p:tgtEl>
                                          <p:spTgt spid="5">
                                            <p:txEl>
                                              <p:pRg st="7" end="7"/>
                                            </p:txEl>
                                          </p:spTgt>
                                        </p:tgtEl>
                                      </p:cBhvr>
                                    </p:animEffect>
                                    <p:anim calcmode="lin" valueType="num">
                                      <p:cBhvr>
                                        <p:cTn id="40"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41"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42" presetClass="entr" presetSubtype="0" fill="hold" nodeType="afterEffect">
                                  <p:stCondLst>
                                    <p:cond delay="0"/>
                                  </p:stCondLst>
                                  <p:childTnLst>
                                    <p:set>
                                      <p:cBhvr>
                                        <p:cTn id="44" dur="1" fill="hold">
                                          <p:stCondLst>
                                            <p:cond delay="0"/>
                                          </p:stCondLst>
                                        </p:cTn>
                                        <p:tgtEl>
                                          <p:spTgt spid="5">
                                            <p:txEl>
                                              <p:pRg st="8" end="8"/>
                                            </p:txEl>
                                          </p:spTgt>
                                        </p:tgtEl>
                                        <p:attrNameLst>
                                          <p:attrName>style.visibility</p:attrName>
                                        </p:attrNameLst>
                                      </p:cBhvr>
                                      <p:to>
                                        <p:strVal val="visible"/>
                                      </p:to>
                                    </p:set>
                                    <p:animEffect transition="in" filter="fade">
                                      <p:cBhvr>
                                        <p:cTn id="45" dur="1000"/>
                                        <p:tgtEl>
                                          <p:spTgt spid="5">
                                            <p:txEl>
                                              <p:pRg st="8" end="8"/>
                                            </p:txEl>
                                          </p:spTgt>
                                        </p:tgtEl>
                                      </p:cBhvr>
                                    </p:animEffect>
                                    <p:anim calcmode="lin" valueType="num">
                                      <p:cBhvr>
                                        <p:cTn id="46"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47" dur="1000" fill="hold"/>
                                        <p:tgtEl>
                                          <p:spTgt spid="5">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5">
                                            <p:txEl>
                                              <p:pRg st="10" end="10"/>
                                            </p:txEl>
                                          </p:spTgt>
                                        </p:tgtEl>
                                        <p:attrNameLst>
                                          <p:attrName>style.visibility</p:attrName>
                                        </p:attrNameLst>
                                      </p:cBhvr>
                                      <p:to>
                                        <p:strVal val="visible"/>
                                      </p:to>
                                    </p:set>
                                    <p:animEffect transition="in" filter="fade">
                                      <p:cBhvr>
                                        <p:cTn id="52" dur="1000"/>
                                        <p:tgtEl>
                                          <p:spTgt spid="5">
                                            <p:txEl>
                                              <p:pRg st="10" end="10"/>
                                            </p:txEl>
                                          </p:spTgt>
                                        </p:tgtEl>
                                      </p:cBhvr>
                                    </p:animEffect>
                                    <p:anim calcmode="lin" valueType="num">
                                      <p:cBhvr>
                                        <p:cTn id="53" dur="1000" fill="hold"/>
                                        <p:tgtEl>
                                          <p:spTgt spid="5">
                                            <p:txEl>
                                              <p:pRg st="10" end="10"/>
                                            </p:txEl>
                                          </p:spTgt>
                                        </p:tgtEl>
                                        <p:attrNameLst>
                                          <p:attrName>ppt_x</p:attrName>
                                        </p:attrNameLst>
                                      </p:cBhvr>
                                      <p:tavLst>
                                        <p:tav tm="0">
                                          <p:val>
                                            <p:strVal val="#ppt_x"/>
                                          </p:val>
                                        </p:tav>
                                        <p:tav tm="100000">
                                          <p:val>
                                            <p:strVal val="#ppt_x"/>
                                          </p:val>
                                        </p:tav>
                                      </p:tavLst>
                                    </p:anim>
                                    <p:anim calcmode="lin" valueType="num">
                                      <p:cBhvr>
                                        <p:cTn id="54" dur="1000" fill="hold"/>
                                        <p:tgtEl>
                                          <p:spTgt spid="5">
                                            <p:txEl>
                                              <p:pRg st="10" end="10"/>
                                            </p:txEl>
                                          </p:spTgt>
                                        </p:tgtEl>
                                        <p:attrNameLst>
                                          <p:attrName>ppt_y</p:attrName>
                                        </p:attrNameLst>
                                      </p:cBhvr>
                                      <p:tavLst>
                                        <p:tav tm="0">
                                          <p:val>
                                            <p:strVal val="#ppt_y+.1"/>
                                          </p:val>
                                        </p:tav>
                                        <p:tav tm="100000">
                                          <p:val>
                                            <p:strVal val="#ppt_y"/>
                                          </p:val>
                                        </p:tav>
                                      </p:tavLst>
                                    </p:anim>
                                  </p:childTnLst>
                                </p:cTn>
                              </p:par>
                            </p:childTnLst>
                          </p:cTn>
                        </p:par>
                        <p:par>
                          <p:cTn id="55" fill="hold">
                            <p:stCondLst>
                              <p:cond delay="1000"/>
                            </p:stCondLst>
                            <p:childTnLst>
                              <p:par>
                                <p:cTn id="56" presetID="42" presetClass="entr" presetSubtype="0" fill="hold" nodeType="afterEffect">
                                  <p:stCondLst>
                                    <p:cond delay="0"/>
                                  </p:stCondLst>
                                  <p:childTnLst>
                                    <p:set>
                                      <p:cBhvr>
                                        <p:cTn id="57" dur="1" fill="hold">
                                          <p:stCondLst>
                                            <p:cond delay="0"/>
                                          </p:stCondLst>
                                        </p:cTn>
                                        <p:tgtEl>
                                          <p:spTgt spid="5">
                                            <p:txEl>
                                              <p:pRg st="12" end="12"/>
                                            </p:txEl>
                                          </p:spTgt>
                                        </p:tgtEl>
                                        <p:attrNameLst>
                                          <p:attrName>style.visibility</p:attrName>
                                        </p:attrNameLst>
                                      </p:cBhvr>
                                      <p:to>
                                        <p:strVal val="visible"/>
                                      </p:to>
                                    </p:set>
                                    <p:animEffect transition="in" filter="fade">
                                      <p:cBhvr>
                                        <p:cTn id="58" dur="1000"/>
                                        <p:tgtEl>
                                          <p:spTgt spid="5">
                                            <p:txEl>
                                              <p:pRg st="12" end="12"/>
                                            </p:txEl>
                                          </p:spTgt>
                                        </p:tgtEl>
                                      </p:cBhvr>
                                    </p:animEffect>
                                    <p:anim calcmode="lin" valueType="num">
                                      <p:cBhvr>
                                        <p:cTn id="59" dur="1000" fill="hold"/>
                                        <p:tgtEl>
                                          <p:spTgt spid="5">
                                            <p:txEl>
                                              <p:pRg st="12" end="12"/>
                                            </p:txEl>
                                          </p:spTgt>
                                        </p:tgtEl>
                                        <p:attrNameLst>
                                          <p:attrName>ppt_x</p:attrName>
                                        </p:attrNameLst>
                                      </p:cBhvr>
                                      <p:tavLst>
                                        <p:tav tm="0">
                                          <p:val>
                                            <p:strVal val="#ppt_x"/>
                                          </p:val>
                                        </p:tav>
                                        <p:tav tm="100000">
                                          <p:val>
                                            <p:strVal val="#ppt_x"/>
                                          </p:val>
                                        </p:tav>
                                      </p:tavLst>
                                    </p:anim>
                                    <p:anim calcmode="lin" valueType="num">
                                      <p:cBhvr>
                                        <p:cTn id="60" dur="1000" fill="hold"/>
                                        <p:tgtEl>
                                          <p:spTgt spid="5">
                                            <p:txEl>
                                              <p:pRg st="12" end="12"/>
                                            </p:txEl>
                                          </p:spTgt>
                                        </p:tgtEl>
                                        <p:attrNameLst>
                                          <p:attrName>ppt_y</p:attrName>
                                        </p:attrNameLst>
                                      </p:cBhvr>
                                      <p:tavLst>
                                        <p:tav tm="0">
                                          <p:val>
                                            <p:strVal val="#ppt_y+.1"/>
                                          </p:val>
                                        </p:tav>
                                        <p:tav tm="100000">
                                          <p:val>
                                            <p:strVal val="#ppt_y"/>
                                          </p:val>
                                        </p:tav>
                                      </p:tavLst>
                                    </p:anim>
                                  </p:childTnLst>
                                </p:cTn>
                              </p:par>
                            </p:childTnLst>
                          </p:cTn>
                        </p:par>
                        <p:par>
                          <p:cTn id="61" fill="hold">
                            <p:stCondLst>
                              <p:cond delay="2000"/>
                            </p:stCondLst>
                            <p:childTnLst>
                              <p:par>
                                <p:cTn id="62" presetID="49" presetClass="entr" presetSubtype="0" decel="100000" fill="hold" grpId="0" nodeType="afterEffect">
                                  <p:stCondLst>
                                    <p:cond delay="0"/>
                                  </p:stCondLst>
                                  <p:childTnLst>
                                    <p:set>
                                      <p:cBhvr>
                                        <p:cTn id="63" dur="1" fill="hold">
                                          <p:stCondLst>
                                            <p:cond delay="0"/>
                                          </p:stCondLst>
                                        </p:cTn>
                                        <p:tgtEl>
                                          <p:spTgt spid="7"/>
                                        </p:tgtEl>
                                        <p:attrNameLst>
                                          <p:attrName>style.visibility</p:attrName>
                                        </p:attrNameLst>
                                      </p:cBhvr>
                                      <p:to>
                                        <p:strVal val="visible"/>
                                      </p:to>
                                    </p:set>
                                    <p:anim calcmode="lin" valueType="num">
                                      <p:cBhvr>
                                        <p:cTn id="64" dur="500" fill="hold"/>
                                        <p:tgtEl>
                                          <p:spTgt spid="7"/>
                                        </p:tgtEl>
                                        <p:attrNameLst>
                                          <p:attrName>ppt_w</p:attrName>
                                        </p:attrNameLst>
                                      </p:cBhvr>
                                      <p:tavLst>
                                        <p:tav tm="0">
                                          <p:val>
                                            <p:fltVal val="0"/>
                                          </p:val>
                                        </p:tav>
                                        <p:tav tm="100000">
                                          <p:val>
                                            <p:strVal val="#ppt_w"/>
                                          </p:val>
                                        </p:tav>
                                      </p:tavLst>
                                    </p:anim>
                                    <p:anim calcmode="lin" valueType="num">
                                      <p:cBhvr>
                                        <p:cTn id="65" dur="500" fill="hold"/>
                                        <p:tgtEl>
                                          <p:spTgt spid="7"/>
                                        </p:tgtEl>
                                        <p:attrNameLst>
                                          <p:attrName>ppt_h</p:attrName>
                                        </p:attrNameLst>
                                      </p:cBhvr>
                                      <p:tavLst>
                                        <p:tav tm="0">
                                          <p:val>
                                            <p:fltVal val="0"/>
                                          </p:val>
                                        </p:tav>
                                        <p:tav tm="100000">
                                          <p:val>
                                            <p:strVal val="#ppt_h"/>
                                          </p:val>
                                        </p:tav>
                                      </p:tavLst>
                                    </p:anim>
                                    <p:anim calcmode="lin" valueType="num">
                                      <p:cBhvr>
                                        <p:cTn id="66" dur="500" fill="hold"/>
                                        <p:tgtEl>
                                          <p:spTgt spid="7"/>
                                        </p:tgtEl>
                                        <p:attrNameLst>
                                          <p:attrName>style.rotation</p:attrName>
                                        </p:attrNameLst>
                                      </p:cBhvr>
                                      <p:tavLst>
                                        <p:tav tm="0">
                                          <p:val>
                                            <p:fltVal val="360"/>
                                          </p:val>
                                        </p:tav>
                                        <p:tav tm="100000">
                                          <p:val>
                                            <p:fltVal val="0"/>
                                          </p:val>
                                        </p:tav>
                                      </p:tavLst>
                                    </p:anim>
                                    <p:animEffect transition="in" filter="fade">
                                      <p:cBhvr>
                                        <p:cTn id="6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57200" y="274638"/>
            <a:ext cx="8229600" cy="487362"/>
          </a:xfrm>
          <a:prstGeom prst="rect">
            <a:avLst/>
          </a:prstGeom>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0" normalizeH="0" baseline="0" noProof="0" dirty="0" smtClean="0">
                <a:ln>
                  <a:noFill/>
                </a:ln>
                <a:solidFill>
                  <a:srgbClr val="00B050"/>
                </a:solidFill>
                <a:effectLst/>
                <a:uLnTx/>
                <a:uFillTx/>
                <a:latin typeface="+mj-lt"/>
                <a:ea typeface="+mj-ea"/>
                <a:cs typeface="+mj-cs"/>
              </a:rPr>
              <a:t>2.2 One-Dimensional Displacement and Velocity: Vector</a:t>
            </a:r>
            <a:r>
              <a:rPr kumimoji="0" lang="en-US" sz="2000" b="0" i="0" u="none" strike="noStrike" kern="1200" cap="none" spc="0" normalizeH="0" noProof="0" dirty="0" smtClean="0">
                <a:ln>
                  <a:noFill/>
                </a:ln>
                <a:solidFill>
                  <a:srgbClr val="00B050"/>
                </a:solidFill>
                <a:effectLst/>
                <a:uLnTx/>
                <a:uFillTx/>
                <a:latin typeface="+mj-lt"/>
                <a:ea typeface="+mj-ea"/>
                <a:cs typeface="+mj-cs"/>
              </a:rPr>
              <a:t> Quantities</a:t>
            </a:r>
            <a:endParaRPr kumimoji="0" lang="en-US" sz="2000" b="0" i="0" u="none" strike="noStrike" kern="1200" cap="none" spc="0" normalizeH="0" baseline="0" noProof="0" dirty="0">
              <a:ln>
                <a:noFill/>
              </a:ln>
              <a:solidFill>
                <a:srgbClr val="00B050"/>
              </a:solidFill>
              <a:effectLst/>
              <a:uLnTx/>
              <a:uFillTx/>
              <a:latin typeface="+mj-lt"/>
              <a:ea typeface="+mj-ea"/>
              <a:cs typeface="+mj-cs"/>
            </a:endParaRPr>
          </a:p>
        </p:txBody>
      </p:sp>
      <p:sp>
        <p:nvSpPr>
          <p:cNvPr id="5" name="TextBox 4"/>
          <p:cNvSpPr txBox="1"/>
          <p:nvPr/>
        </p:nvSpPr>
        <p:spPr>
          <a:xfrm>
            <a:off x="457200" y="914400"/>
            <a:ext cx="8458200" cy="5632311"/>
          </a:xfrm>
          <a:prstGeom prst="rect">
            <a:avLst/>
          </a:prstGeom>
          <a:noFill/>
        </p:spPr>
        <p:txBody>
          <a:bodyPr wrap="square" rtlCol="0">
            <a:spAutoFit/>
          </a:bodyPr>
          <a:lstStyle/>
          <a:p>
            <a:r>
              <a:rPr lang="en-US" sz="2000" dirty="0" smtClean="0">
                <a:solidFill>
                  <a:srgbClr val="0070C0"/>
                </a:solidFill>
              </a:rPr>
              <a:t>displacement</a:t>
            </a:r>
            <a:r>
              <a:rPr lang="en-US" sz="2000" dirty="0" smtClean="0"/>
              <a:t> – how far and in what direction</a:t>
            </a:r>
          </a:p>
          <a:p>
            <a:pPr lvl="1">
              <a:buFont typeface="Arial" pitchFamily="34" charset="0"/>
              <a:buChar char="•"/>
            </a:pPr>
            <a:r>
              <a:rPr lang="en-US" sz="2000" dirty="0" smtClean="0"/>
              <a:t> displacement is a </a:t>
            </a:r>
            <a:r>
              <a:rPr lang="en-US" sz="2000" dirty="0" smtClean="0">
                <a:solidFill>
                  <a:srgbClr val="0070C0"/>
                </a:solidFill>
              </a:rPr>
              <a:t>vector</a:t>
            </a:r>
            <a:endParaRPr lang="en-US" sz="2000" dirty="0" smtClean="0"/>
          </a:p>
          <a:p>
            <a:pPr lvl="1"/>
            <a:endParaRPr lang="en-US" sz="2000" dirty="0" smtClean="0"/>
          </a:p>
          <a:p>
            <a:r>
              <a:rPr lang="en-US" sz="2000" dirty="0" smtClean="0">
                <a:solidFill>
                  <a:srgbClr val="0070C0"/>
                </a:solidFill>
              </a:rPr>
              <a:t>vector quantity </a:t>
            </a:r>
            <a:r>
              <a:rPr lang="en-US" sz="2000" dirty="0" smtClean="0"/>
              <a:t>– has magnitude AND direction</a:t>
            </a:r>
          </a:p>
          <a:p>
            <a:pPr lvl="1">
              <a:buFont typeface="Arial" pitchFamily="34" charset="0"/>
              <a:buChar char="•"/>
            </a:pPr>
            <a:r>
              <a:rPr lang="en-US" sz="2000" dirty="0" smtClean="0"/>
              <a:t> represented by arrows</a:t>
            </a:r>
          </a:p>
          <a:p>
            <a:pPr lvl="1">
              <a:buFont typeface="Arial" pitchFamily="34" charset="0"/>
              <a:buChar char="•"/>
            </a:pPr>
            <a:r>
              <a:rPr lang="en-US" sz="2000" dirty="0" smtClean="0"/>
              <a:t> the length of the arrow represents the magnitude</a:t>
            </a:r>
          </a:p>
          <a:p>
            <a:endParaRPr lang="en-US" sz="2000" dirty="0" smtClean="0"/>
          </a:p>
          <a:p>
            <a:r>
              <a:rPr lang="en-US" sz="2000" i="1" dirty="0" smtClean="0"/>
              <a:t>example:   </a:t>
            </a:r>
            <a:r>
              <a:rPr lang="en-US" sz="2000" dirty="0" smtClean="0"/>
              <a:t>A Derry HS student walks from the Office to the Library, 16 m. </a:t>
            </a:r>
          </a:p>
          <a:p>
            <a:r>
              <a:rPr lang="en-US" sz="2000" dirty="0" smtClean="0"/>
              <a:t>	- Set up a Cartesian coordinate system with the student at the origin.</a:t>
            </a:r>
          </a:p>
          <a:p>
            <a:r>
              <a:rPr lang="en-US" sz="2000" dirty="0" smtClean="0"/>
              <a:t>	- Orient the motion along one of the axes.</a:t>
            </a:r>
          </a:p>
          <a:p>
            <a:r>
              <a:rPr lang="en-US" sz="2000" dirty="0" smtClean="0"/>
              <a:t>	initial position x</a:t>
            </a:r>
            <a:r>
              <a:rPr lang="en-US" sz="2000" baseline="-25000" dirty="0" smtClean="0"/>
              <a:t>1 </a:t>
            </a:r>
            <a:r>
              <a:rPr lang="en-US" sz="2000" dirty="0" smtClean="0"/>
              <a:t>= 0.0 m 	    x</a:t>
            </a:r>
            <a:r>
              <a:rPr lang="en-US" sz="2000" baseline="-25000" dirty="0" smtClean="0"/>
              <a:t>1 </a:t>
            </a:r>
            <a:r>
              <a:rPr lang="en-US" sz="2000" dirty="0" smtClean="0"/>
              <a:t>			    x</a:t>
            </a:r>
            <a:r>
              <a:rPr lang="en-US" sz="2000" baseline="-25000" dirty="0" smtClean="0"/>
              <a:t>2</a:t>
            </a:r>
            <a:endParaRPr lang="en-US" sz="2000" dirty="0" smtClean="0"/>
          </a:p>
          <a:p>
            <a:r>
              <a:rPr lang="en-US" sz="2000" dirty="0" smtClean="0"/>
              <a:t>	final position x</a:t>
            </a:r>
            <a:r>
              <a:rPr lang="en-US" sz="2000" baseline="-25000" dirty="0" smtClean="0"/>
              <a:t>2</a:t>
            </a:r>
            <a:r>
              <a:rPr lang="en-US" sz="2000" dirty="0" smtClean="0"/>
              <a:t> = 16.0 m					  x 					  0.0	5.0	10.0	15.0	(meters)</a:t>
            </a:r>
          </a:p>
          <a:p>
            <a:endParaRPr lang="en-US" sz="2000" dirty="0" smtClean="0"/>
          </a:p>
          <a:p>
            <a:r>
              <a:rPr lang="en-US" sz="2000" dirty="0" smtClean="0">
                <a:latin typeface="Arial"/>
                <a:cs typeface="Arial"/>
              </a:rPr>
              <a:t>	</a:t>
            </a:r>
            <a:r>
              <a:rPr lang="el-GR" sz="2000" b="1" dirty="0" smtClean="0">
                <a:latin typeface="Arial"/>
                <a:cs typeface="Arial"/>
              </a:rPr>
              <a:t>Δ</a:t>
            </a:r>
            <a:r>
              <a:rPr lang="en-US" sz="2000" b="1" dirty="0" smtClean="0">
                <a:latin typeface="Arial"/>
                <a:cs typeface="Arial"/>
              </a:rPr>
              <a:t> x = x</a:t>
            </a:r>
            <a:r>
              <a:rPr lang="en-US" sz="2000" b="1" baseline="-25000" dirty="0" smtClean="0">
                <a:latin typeface="Arial"/>
                <a:cs typeface="Arial"/>
              </a:rPr>
              <a:t>2 </a:t>
            </a:r>
            <a:r>
              <a:rPr lang="en-US" sz="2000" b="1" dirty="0" smtClean="0">
                <a:latin typeface="Arial"/>
                <a:cs typeface="Arial"/>
              </a:rPr>
              <a:t>– x</a:t>
            </a:r>
            <a:r>
              <a:rPr lang="en-US" sz="2000" b="1" baseline="-25000" dirty="0" smtClean="0">
                <a:latin typeface="Arial"/>
                <a:cs typeface="Arial"/>
              </a:rPr>
              <a:t>1</a:t>
            </a:r>
            <a:r>
              <a:rPr lang="en-US" sz="2000" b="1" dirty="0" smtClean="0">
                <a:latin typeface="Arial"/>
                <a:cs typeface="Arial"/>
              </a:rPr>
              <a:t>  	</a:t>
            </a:r>
            <a:r>
              <a:rPr lang="en-US" sz="2000" dirty="0" smtClean="0">
                <a:latin typeface="Arial"/>
                <a:cs typeface="Arial"/>
              </a:rPr>
              <a:t> where is </a:t>
            </a:r>
            <a:r>
              <a:rPr lang="el-GR" sz="2000" b="1" dirty="0" smtClean="0">
                <a:latin typeface="Arial"/>
                <a:cs typeface="Arial"/>
              </a:rPr>
              <a:t>Δ</a:t>
            </a:r>
            <a:r>
              <a:rPr lang="en-US" sz="2000" b="1" dirty="0" smtClean="0">
                <a:latin typeface="Arial"/>
                <a:cs typeface="Arial"/>
              </a:rPr>
              <a:t> x</a:t>
            </a:r>
            <a:r>
              <a:rPr lang="en-US" sz="2000" dirty="0" smtClean="0">
                <a:latin typeface="Arial"/>
                <a:cs typeface="Arial"/>
              </a:rPr>
              <a:t> the change in position, or 					displacement </a:t>
            </a:r>
            <a:r>
              <a:rPr lang="en-US" sz="2000" b="1" dirty="0" smtClean="0">
                <a:latin typeface="Arial"/>
                <a:cs typeface="Arial"/>
              </a:rPr>
              <a:t> (Bold</a:t>
            </a:r>
            <a:r>
              <a:rPr lang="en-US" sz="2000" dirty="0" smtClean="0">
                <a:latin typeface="Arial"/>
                <a:cs typeface="Arial"/>
              </a:rPr>
              <a:t> means it is a vector.)</a:t>
            </a:r>
          </a:p>
          <a:p>
            <a:r>
              <a:rPr lang="en-US" sz="2000" b="1" dirty="0" smtClean="0">
                <a:latin typeface="Arial"/>
                <a:cs typeface="Arial"/>
              </a:rPr>
              <a:t>	</a:t>
            </a:r>
            <a:r>
              <a:rPr lang="el-GR" sz="2000" b="1" dirty="0" smtClean="0">
                <a:latin typeface="Arial"/>
                <a:cs typeface="Arial"/>
              </a:rPr>
              <a:t> Δ</a:t>
            </a:r>
            <a:r>
              <a:rPr lang="en-US" sz="2000" b="1" dirty="0" smtClean="0">
                <a:latin typeface="Arial"/>
                <a:cs typeface="Arial"/>
              </a:rPr>
              <a:t> x = x</a:t>
            </a:r>
            <a:r>
              <a:rPr lang="en-US" sz="2000" b="1" baseline="-25000" dirty="0" smtClean="0">
                <a:latin typeface="Arial"/>
                <a:cs typeface="Arial"/>
              </a:rPr>
              <a:t>2 </a:t>
            </a:r>
            <a:r>
              <a:rPr lang="en-US" sz="2000" b="1" dirty="0" smtClean="0">
                <a:latin typeface="Arial"/>
                <a:cs typeface="Arial"/>
              </a:rPr>
              <a:t>– x</a:t>
            </a:r>
            <a:r>
              <a:rPr lang="en-US" sz="2000" b="1" baseline="-25000" dirty="0" smtClean="0">
                <a:latin typeface="Arial"/>
                <a:cs typeface="Arial"/>
              </a:rPr>
              <a:t>1</a:t>
            </a:r>
            <a:r>
              <a:rPr lang="en-US" sz="2000" b="1" dirty="0" smtClean="0">
                <a:latin typeface="Arial"/>
                <a:cs typeface="Arial"/>
              </a:rPr>
              <a:t> = 16.0 m – 0.0 m </a:t>
            </a:r>
          </a:p>
          <a:p>
            <a:r>
              <a:rPr lang="en-US" sz="2000" b="1" dirty="0" smtClean="0">
                <a:latin typeface="Arial"/>
                <a:cs typeface="Arial"/>
              </a:rPr>
              <a:t>	 </a:t>
            </a:r>
            <a:r>
              <a:rPr lang="el-GR" sz="2000" b="1" dirty="0" smtClean="0">
                <a:latin typeface="Arial"/>
                <a:cs typeface="Arial"/>
              </a:rPr>
              <a:t>Δ</a:t>
            </a:r>
            <a:r>
              <a:rPr lang="en-US" sz="2000" b="1" dirty="0" smtClean="0">
                <a:latin typeface="Arial"/>
                <a:cs typeface="Arial"/>
              </a:rPr>
              <a:t> x  =  + 16.0 m</a:t>
            </a:r>
          </a:p>
        </p:txBody>
      </p:sp>
      <p:sp>
        <p:nvSpPr>
          <p:cNvPr id="4" name="Rectangle 3"/>
          <p:cNvSpPr/>
          <p:nvPr/>
        </p:nvSpPr>
        <p:spPr>
          <a:xfrm>
            <a:off x="2314575" y="6162675"/>
            <a:ext cx="1143000" cy="4572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4457700" y="4191000"/>
            <a:ext cx="3467100" cy="609600"/>
            <a:chOff x="4457700" y="4191000"/>
            <a:chExt cx="3467100" cy="609600"/>
          </a:xfrm>
        </p:grpSpPr>
        <p:cxnSp>
          <p:nvCxnSpPr>
            <p:cNvPr id="7" name="Straight Arrow Connector 6"/>
            <p:cNvCxnSpPr/>
            <p:nvPr/>
          </p:nvCxnSpPr>
          <p:spPr>
            <a:xfrm>
              <a:off x="4495800" y="4495800"/>
              <a:ext cx="3429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a:off x="4191000" y="4495800"/>
              <a:ext cx="609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5181600" y="4495800"/>
              <a:ext cx="152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6248400" y="4495800"/>
              <a:ext cx="152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7086600" y="4495800"/>
              <a:ext cx="152400"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4457700" y="44577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7219555" y="446202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p:cNvCxnSpPr/>
            <p:nvPr/>
          </p:nvCxnSpPr>
          <p:spPr>
            <a:xfrm rot="16200000" flipH="1">
              <a:off x="5863409" y="3124924"/>
              <a:ext cx="4320" cy="276185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fade">
                                      <p:cBhvr>
                                        <p:cTn id="13" dur="1000"/>
                                        <p:tgtEl>
                                          <p:spTgt spid="5">
                                            <p:txEl>
                                              <p:pRg st="1" end="1"/>
                                            </p:txEl>
                                          </p:spTgt>
                                        </p:tgtEl>
                                      </p:cBhvr>
                                    </p:animEffect>
                                    <p:anim calcmode="lin" valueType="num">
                                      <p:cBhvr>
                                        <p:cTn id="14"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fade">
                                      <p:cBhvr>
                                        <p:cTn id="20" dur="1000"/>
                                        <p:tgtEl>
                                          <p:spTgt spid="5">
                                            <p:txEl>
                                              <p:pRg st="3" end="3"/>
                                            </p:txEl>
                                          </p:spTgt>
                                        </p:tgtEl>
                                      </p:cBhvr>
                                    </p:animEffect>
                                    <p:anim calcmode="lin" valueType="num">
                                      <p:cBhvr>
                                        <p:cTn id="21"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2"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42" presetClass="entr" presetSubtype="0" fill="hold" nodeType="afterEffect">
                                  <p:stCondLst>
                                    <p:cond delay="0"/>
                                  </p:stCondLst>
                                  <p:childTnLst>
                                    <p:set>
                                      <p:cBhvr>
                                        <p:cTn id="25" dur="1" fill="hold">
                                          <p:stCondLst>
                                            <p:cond delay="0"/>
                                          </p:stCondLst>
                                        </p:cTn>
                                        <p:tgtEl>
                                          <p:spTgt spid="5">
                                            <p:txEl>
                                              <p:pRg st="4" end="4"/>
                                            </p:txEl>
                                          </p:spTgt>
                                        </p:tgtEl>
                                        <p:attrNameLst>
                                          <p:attrName>style.visibility</p:attrName>
                                        </p:attrNameLst>
                                      </p:cBhvr>
                                      <p:to>
                                        <p:strVal val="visible"/>
                                      </p:to>
                                    </p:set>
                                    <p:animEffect transition="in" filter="fade">
                                      <p:cBhvr>
                                        <p:cTn id="26" dur="1000"/>
                                        <p:tgtEl>
                                          <p:spTgt spid="5">
                                            <p:txEl>
                                              <p:pRg st="4" end="4"/>
                                            </p:txEl>
                                          </p:spTgt>
                                        </p:tgtEl>
                                      </p:cBhvr>
                                    </p:animEffect>
                                    <p:anim calcmode="lin" valueType="num">
                                      <p:cBhvr>
                                        <p:cTn id="27"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nodeType="after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1000"/>
                                        <p:tgtEl>
                                          <p:spTgt spid="5">
                                            <p:txEl>
                                              <p:pRg st="5" end="5"/>
                                            </p:txEl>
                                          </p:spTgt>
                                        </p:tgtEl>
                                      </p:cBhvr>
                                    </p:animEffect>
                                    <p:anim calcmode="lin" valueType="num">
                                      <p:cBhvr>
                                        <p:cTn id="33"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5">
                                            <p:txEl>
                                              <p:pRg st="7" end="7"/>
                                            </p:txEl>
                                          </p:spTgt>
                                        </p:tgtEl>
                                        <p:attrNameLst>
                                          <p:attrName>style.visibility</p:attrName>
                                        </p:attrNameLst>
                                      </p:cBhvr>
                                      <p:to>
                                        <p:strVal val="visible"/>
                                      </p:to>
                                    </p:set>
                                    <p:animEffect transition="in" filter="fade">
                                      <p:cBhvr>
                                        <p:cTn id="39" dur="1000"/>
                                        <p:tgtEl>
                                          <p:spTgt spid="5">
                                            <p:txEl>
                                              <p:pRg st="7" end="7"/>
                                            </p:txEl>
                                          </p:spTgt>
                                        </p:tgtEl>
                                      </p:cBhvr>
                                    </p:animEffect>
                                    <p:anim calcmode="lin" valueType="num">
                                      <p:cBhvr>
                                        <p:cTn id="40"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41"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par>
                          <p:cTn id="42" fill="hold">
                            <p:stCondLst>
                              <p:cond delay="1000"/>
                            </p:stCondLst>
                            <p:childTnLst>
                              <p:par>
                                <p:cTn id="43" presetID="42" presetClass="entr" presetSubtype="0" fill="hold" nodeType="afterEffect">
                                  <p:stCondLst>
                                    <p:cond delay="0"/>
                                  </p:stCondLst>
                                  <p:childTnLst>
                                    <p:set>
                                      <p:cBhvr>
                                        <p:cTn id="44" dur="1" fill="hold">
                                          <p:stCondLst>
                                            <p:cond delay="0"/>
                                          </p:stCondLst>
                                        </p:cTn>
                                        <p:tgtEl>
                                          <p:spTgt spid="5">
                                            <p:txEl>
                                              <p:pRg st="8" end="8"/>
                                            </p:txEl>
                                          </p:spTgt>
                                        </p:tgtEl>
                                        <p:attrNameLst>
                                          <p:attrName>style.visibility</p:attrName>
                                        </p:attrNameLst>
                                      </p:cBhvr>
                                      <p:to>
                                        <p:strVal val="visible"/>
                                      </p:to>
                                    </p:set>
                                    <p:animEffect transition="in" filter="fade">
                                      <p:cBhvr>
                                        <p:cTn id="45" dur="1000"/>
                                        <p:tgtEl>
                                          <p:spTgt spid="5">
                                            <p:txEl>
                                              <p:pRg st="8" end="8"/>
                                            </p:txEl>
                                          </p:spTgt>
                                        </p:tgtEl>
                                      </p:cBhvr>
                                    </p:animEffect>
                                    <p:anim calcmode="lin" valueType="num">
                                      <p:cBhvr>
                                        <p:cTn id="46"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47" dur="1000" fill="hold"/>
                                        <p:tgtEl>
                                          <p:spTgt spid="5">
                                            <p:txEl>
                                              <p:pRg st="8" end="8"/>
                                            </p:txEl>
                                          </p:spTgt>
                                        </p:tgtEl>
                                        <p:attrNameLst>
                                          <p:attrName>ppt_y</p:attrName>
                                        </p:attrNameLst>
                                      </p:cBhvr>
                                      <p:tavLst>
                                        <p:tav tm="0">
                                          <p:val>
                                            <p:strVal val="#ppt_y+.1"/>
                                          </p:val>
                                        </p:tav>
                                        <p:tav tm="100000">
                                          <p:val>
                                            <p:strVal val="#ppt_y"/>
                                          </p:val>
                                        </p:tav>
                                      </p:tavLst>
                                    </p:anim>
                                  </p:childTnLst>
                                </p:cTn>
                              </p:par>
                            </p:childTnLst>
                          </p:cTn>
                        </p:par>
                        <p:par>
                          <p:cTn id="48" fill="hold">
                            <p:stCondLst>
                              <p:cond delay="2000"/>
                            </p:stCondLst>
                            <p:childTnLst>
                              <p:par>
                                <p:cTn id="49" presetID="42" presetClass="entr" presetSubtype="0" fill="hold" nodeType="afterEffect">
                                  <p:stCondLst>
                                    <p:cond delay="0"/>
                                  </p:stCondLst>
                                  <p:childTnLst>
                                    <p:set>
                                      <p:cBhvr>
                                        <p:cTn id="50" dur="1" fill="hold">
                                          <p:stCondLst>
                                            <p:cond delay="0"/>
                                          </p:stCondLst>
                                        </p:cTn>
                                        <p:tgtEl>
                                          <p:spTgt spid="5">
                                            <p:txEl>
                                              <p:pRg st="9" end="9"/>
                                            </p:txEl>
                                          </p:spTgt>
                                        </p:tgtEl>
                                        <p:attrNameLst>
                                          <p:attrName>style.visibility</p:attrName>
                                        </p:attrNameLst>
                                      </p:cBhvr>
                                      <p:to>
                                        <p:strVal val="visible"/>
                                      </p:to>
                                    </p:set>
                                    <p:animEffect transition="in" filter="fade">
                                      <p:cBhvr>
                                        <p:cTn id="51" dur="1000"/>
                                        <p:tgtEl>
                                          <p:spTgt spid="5">
                                            <p:txEl>
                                              <p:pRg st="9" end="9"/>
                                            </p:txEl>
                                          </p:spTgt>
                                        </p:tgtEl>
                                      </p:cBhvr>
                                    </p:animEffect>
                                    <p:anim calcmode="lin" valueType="num">
                                      <p:cBhvr>
                                        <p:cTn id="52" dur="1000" fill="hold"/>
                                        <p:tgtEl>
                                          <p:spTgt spid="5">
                                            <p:txEl>
                                              <p:pRg st="9" end="9"/>
                                            </p:txEl>
                                          </p:spTgt>
                                        </p:tgtEl>
                                        <p:attrNameLst>
                                          <p:attrName>ppt_x</p:attrName>
                                        </p:attrNameLst>
                                      </p:cBhvr>
                                      <p:tavLst>
                                        <p:tav tm="0">
                                          <p:val>
                                            <p:strVal val="#ppt_x"/>
                                          </p:val>
                                        </p:tav>
                                        <p:tav tm="100000">
                                          <p:val>
                                            <p:strVal val="#ppt_x"/>
                                          </p:val>
                                        </p:tav>
                                      </p:tavLst>
                                    </p:anim>
                                    <p:anim calcmode="lin" valueType="num">
                                      <p:cBhvr>
                                        <p:cTn id="53" dur="1000" fill="hold"/>
                                        <p:tgtEl>
                                          <p:spTgt spid="5">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5">
                                            <p:txEl>
                                              <p:pRg st="10" end="10"/>
                                            </p:txEl>
                                          </p:spTgt>
                                        </p:tgtEl>
                                        <p:attrNameLst>
                                          <p:attrName>style.visibility</p:attrName>
                                        </p:attrNameLst>
                                      </p:cBhvr>
                                      <p:to>
                                        <p:strVal val="visible"/>
                                      </p:to>
                                    </p:set>
                                    <p:animEffect transition="in" filter="fade">
                                      <p:cBhvr>
                                        <p:cTn id="58" dur="1000"/>
                                        <p:tgtEl>
                                          <p:spTgt spid="5">
                                            <p:txEl>
                                              <p:pRg st="10" end="10"/>
                                            </p:txEl>
                                          </p:spTgt>
                                        </p:tgtEl>
                                      </p:cBhvr>
                                    </p:animEffect>
                                    <p:anim calcmode="lin" valueType="num">
                                      <p:cBhvr>
                                        <p:cTn id="59" dur="1000" fill="hold"/>
                                        <p:tgtEl>
                                          <p:spTgt spid="5">
                                            <p:txEl>
                                              <p:pRg st="10" end="10"/>
                                            </p:txEl>
                                          </p:spTgt>
                                        </p:tgtEl>
                                        <p:attrNameLst>
                                          <p:attrName>ppt_x</p:attrName>
                                        </p:attrNameLst>
                                      </p:cBhvr>
                                      <p:tavLst>
                                        <p:tav tm="0">
                                          <p:val>
                                            <p:strVal val="#ppt_x"/>
                                          </p:val>
                                        </p:tav>
                                        <p:tav tm="100000">
                                          <p:val>
                                            <p:strVal val="#ppt_x"/>
                                          </p:val>
                                        </p:tav>
                                      </p:tavLst>
                                    </p:anim>
                                    <p:anim calcmode="lin" valueType="num">
                                      <p:cBhvr>
                                        <p:cTn id="60" dur="1000" fill="hold"/>
                                        <p:tgtEl>
                                          <p:spTgt spid="5">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nodeType="clickEffect">
                                  <p:stCondLst>
                                    <p:cond delay="0"/>
                                  </p:stCondLst>
                                  <p:childTnLst>
                                    <p:set>
                                      <p:cBhvr>
                                        <p:cTn id="64" dur="1" fill="hold">
                                          <p:stCondLst>
                                            <p:cond delay="0"/>
                                          </p:stCondLst>
                                        </p:cTn>
                                        <p:tgtEl>
                                          <p:spTgt spid="5">
                                            <p:txEl>
                                              <p:pRg st="11" end="11"/>
                                            </p:txEl>
                                          </p:spTgt>
                                        </p:tgtEl>
                                        <p:attrNameLst>
                                          <p:attrName>style.visibility</p:attrName>
                                        </p:attrNameLst>
                                      </p:cBhvr>
                                      <p:to>
                                        <p:strVal val="visible"/>
                                      </p:to>
                                    </p:set>
                                    <p:animEffect transition="in" filter="fade">
                                      <p:cBhvr>
                                        <p:cTn id="65" dur="1000"/>
                                        <p:tgtEl>
                                          <p:spTgt spid="5">
                                            <p:txEl>
                                              <p:pRg st="11" end="11"/>
                                            </p:txEl>
                                          </p:spTgt>
                                        </p:tgtEl>
                                      </p:cBhvr>
                                    </p:animEffect>
                                    <p:anim calcmode="lin" valueType="num">
                                      <p:cBhvr>
                                        <p:cTn id="66" dur="1000" fill="hold"/>
                                        <p:tgtEl>
                                          <p:spTgt spid="5">
                                            <p:txEl>
                                              <p:pRg st="11" end="11"/>
                                            </p:txEl>
                                          </p:spTgt>
                                        </p:tgtEl>
                                        <p:attrNameLst>
                                          <p:attrName>ppt_x</p:attrName>
                                        </p:attrNameLst>
                                      </p:cBhvr>
                                      <p:tavLst>
                                        <p:tav tm="0">
                                          <p:val>
                                            <p:strVal val="#ppt_x"/>
                                          </p:val>
                                        </p:tav>
                                        <p:tav tm="100000">
                                          <p:val>
                                            <p:strVal val="#ppt_x"/>
                                          </p:val>
                                        </p:tav>
                                      </p:tavLst>
                                    </p:anim>
                                    <p:anim calcmode="lin" valueType="num">
                                      <p:cBhvr>
                                        <p:cTn id="67" dur="1000" fill="hold"/>
                                        <p:tgtEl>
                                          <p:spTgt spid="5">
                                            <p:txEl>
                                              <p:pRg st="11" end="11"/>
                                            </p:txEl>
                                          </p:spTgt>
                                        </p:tgtEl>
                                        <p:attrNameLst>
                                          <p:attrName>ppt_y</p:attrName>
                                        </p:attrNameLst>
                                      </p:cBhvr>
                                      <p:tavLst>
                                        <p:tav tm="0">
                                          <p:val>
                                            <p:strVal val="#ppt_y+.1"/>
                                          </p:val>
                                        </p:tav>
                                        <p:tav tm="100000">
                                          <p:val>
                                            <p:strVal val="#ppt_y"/>
                                          </p:val>
                                        </p:tav>
                                      </p:tavLst>
                                    </p:anim>
                                  </p:childTnLst>
                                </p:cTn>
                              </p:par>
                              <p:par>
                                <p:cTn id="68" presetID="22" presetClass="entr" presetSubtype="8" fill="hold" nodeType="withEffect">
                                  <p:stCondLst>
                                    <p:cond delay="0"/>
                                  </p:stCondLst>
                                  <p:childTnLst>
                                    <p:set>
                                      <p:cBhvr>
                                        <p:cTn id="69" dur="1" fill="hold">
                                          <p:stCondLst>
                                            <p:cond delay="0"/>
                                          </p:stCondLst>
                                        </p:cTn>
                                        <p:tgtEl>
                                          <p:spTgt spid="15"/>
                                        </p:tgtEl>
                                        <p:attrNameLst>
                                          <p:attrName>style.visibility</p:attrName>
                                        </p:attrNameLst>
                                      </p:cBhvr>
                                      <p:to>
                                        <p:strVal val="visible"/>
                                      </p:to>
                                    </p:set>
                                    <p:animEffect transition="in" filter="wipe(left)">
                                      <p:cBhvr>
                                        <p:cTn id="70" dur="500"/>
                                        <p:tgtEl>
                                          <p:spTgt spid="15"/>
                                        </p:tgtEl>
                                      </p:cBhvr>
                                    </p:animEffect>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nodeType="clickEffect">
                                  <p:stCondLst>
                                    <p:cond delay="0"/>
                                  </p:stCondLst>
                                  <p:childTnLst>
                                    <p:set>
                                      <p:cBhvr>
                                        <p:cTn id="74" dur="1" fill="hold">
                                          <p:stCondLst>
                                            <p:cond delay="0"/>
                                          </p:stCondLst>
                                        </p:cTn>
                                        <p:tgtEl>
                                          <p:spTgt spid="5">
                                            <p:txEl>
                                              <p:pRg st="13" end="13"/>
                                            </p:txEl>
                                          </p:spTgt>
                                        </p:tgtEl>
                                        <p:attrNameLst>
                                          <p:attrName>style.visibility</p:attrName>
                                        </p:attrNameLst>
                                      </p:cBhvr>
                                      <p:to>
                                        <p:strVal val="visible"/>
                                      </p:to>
                                    </p:set>
                                    <p:animEffect transition="in" filter="fade">
                                      <p:cBhvr>
                                        <p:cTn id="75" dur="1000"/>
                                        <p:tgtEl>
                                          <p:spTgt spid="5">
                                            <p:txEl>
                                              <p:pRg st="13" end="13"/>
                                            </p:txEl>
                                          </p:spTgt>
                                        </p:tgtEl>
                                      </p:cBhvr>
                                    </p:animEffect>
                                    <p:anim calcmode="lin" valueType="num">
                                      <p:cBhvr>
                                        <p:cTn id="76" dur="1000" fill="hold"/>
                                        <p:tgtEl>
                                          <p:spTgt spid="5">
                                            <p:txEl>
                                              <p:pRg st="13" end="13"/>
                                            </p:txEl>
                                          </p:spTgt>
                                        </p:tgtEl>
                                        <p:attrNameLst>
                                          <p:attrName>ppt_x</p:attrName>
                                        </p:attrNameLst>
                                      </p:cBhvr>
                                      <p:tavLst>
                                        <p:tav tm="0">
                                          <p:val>
                                            <p:strVal val="#ppt_x"/>
                                          </p:val>
                                        </p:tav>
                                        <p:tav tm="100000">
                                          <p:val>
                                            <p:strVal val="#ppt_x"/>
                                          </p:val>
                                        </p:tav>
                                      </p:tavLst>
                                    </p:anim>
                                    <p:anim calcmode="lin" valueType="num">
                                      <p:cBhvr>
                                        <p:cTn id="77" dur="1000" fill="hold"/>
                                        <p:tgtEl>
                                          <p:spTgt spid="5">
                                            <p:txEl>
                                              <p:pRg st="13" end="13"/>
                                            </p:txEl>
                                          </p:spTgt>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nodeType="clickEffect">
                                  <p:stCondLst>
                                    <p:cond delay="0"/>
                                  </p:stCondLst>
                                  <p:childTnLst>
                                    <p:set>
                                      <p:cBhvr>
                                        <p:cTn id="81" dur="1" fill="hold">
                                          <p:stCondLst>
                                            <p:cond delay="0"/>
                                          </p:stCondLst>
                                        </p:cTn>
                                        <p:tgtEl>
                                          <p:spTgt spid="5">
                                            <p:txEl>
                                              <p:pRg st="14" end="14"/>
                                            </p:txEl>
                                          </p:spTgt>
                                        </p:tgtEl>
                                        <p:attrNameLst>
                                          <p:attrName>style.visibility</p:attrName>
                                        </p:attrNameLst>
                                      </p:cBhvr>
                                      <p:to>
                                        <p:strVal val="visible"/>
                                      </p:to>
                                    </p:set>
                                    <p:animEffect transition="in" filter="fade">
                                      <p:cBhvr>
                                        <p:cTn id="82" dur="1000"/>
                                        <p:tgtEl>
                                          <p:spTgt spid="5">
                                            <p:txEl>
                                              <p:pRg st="14" end="14"/>
                                            </p:txEl>
                                          </p:spTgt>
                                        </p:tgtEl>
                                      </p:cBhvr>
                                    </p:animEffect>
                                    <p:anim calcmode="lin" valueType="num">
                                      <p:cBhvr>
                                        <p:cTn id="83" dur="1000" fill="hold"/>
                                        <p:tgtEl>
                                          <p:spTgt spid="5">
                                            <p:txEl>
                                              <p:pRg st="14" end="14"/>
                                            </p:txEl>
                                          </p:spTgt>
                                        </p:tgtEl>
                                        <p:attrNameLst>
                                          <p:attrName>ppt_x</p:attrName>
                                        </p:attrNameLst>
                                      </p:cBhvr>
                                      <p:tavLst>
                                        <p:tav tm="0">
                                          <p:val>
                                            <p:strVal val="#ppt_x"/>
                                          </p:val>
                                        </p:tav>
                                        <p:tav tm="100000">
                                          <p:val>
                                            <p:strVal val="#ppt_x"/>
                                          </p:val>
                                        </p:tav>
                                      </p:tavLst>
                                    </p:anim>
                                    <p:anim calcmode="lin" valueType="num">
                                      <p:cBhvr>
                                        <p:cTn id="84" dur="1000" fill="hold"/>
                                        <p:tgtEl>
                                          <p:spTgt spid="5">
                                            <p:txEl>
                                              <p:pRg st="14" end="14"/>
                                            </p:txEl>
                                          </p:spTgt>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42" presetClass="entr" presetSubtype="0" fill="hold" nodeType="clickEffect">
                                  <p:stCondLst>
                                    <p:cond delay="0"/>
                                  </p:stCondLst>
                                  <p:childTnLst>
                                    <p:set>
                                      <p:cBhvr>
                                        <p:cTn id="88" dur="1" fill="hold">
                                          <p:stCondLst>
                                            <p:cond delay="0"/>
                                          </p:stCondLst>
                                        </p:cTn>
                                        <p:tgtEl>
                                          <p:spTgt spid="5">
                                            <p:txEl>
                                              <p:pRg st="15" end="15"/>
                                            </p:txEl>
                                          </p:spTgt>
                                        </p:tgtEl>
                                        <p:attrNameLst>
                                          <p:attrName>style.visibility</p:attrName>
                                        </p:attrNameLst>
                                      </p:cBhvr>
                                      <p:to>
                                        <p:strVal val="visible"/>
                                      </p:to>
                                    </p:set>
                                    <p:animEffect transition="in" filter="fade">
                                      <p:cBhvr>
                                        <p:cTn id="89" dur="1000"/>
                                        <p:tgtEl>
                                          <p:spTgt spid="5">
                                            <p:txEl>
                                              <p:pRg st="15" end="15"/>
                                            </p:txEl>
                                          </p:spTgt>
                                        </p:tgtEl>
                                      </p:cBhvr>
                                    </p:animEffect>
                                    <p:anim calcmode="lin" valueType="num">
                                      <p:cBhvr>
                                        <p:cTn id="90" dur="1000" fill="hold"/>
                                        <p:tgtEl>
                                          <p:spTgt spid="5">
                                            <p:txEl>
                                              <p:pRg st="15" end="15"/>
                                            </p:txEl>
                                          </p:spTgt>
                                        </p:tgtEl>
                                        <p:attrNameLst>
                                          <p:attrName>ppt_x</p:attrName>
                                        </p:attrNameLst>
                                      </p:cBhvr>
                                      <p:tavLst>
                                        <p:tav tm="0">
                                          <p:val>
                                            <p:strVal val="#ppt_x"/>
                                          </p:val>
                                        </p:tav>
                                        <p:tav tm="100000">
                                          <p:val>
                                            <p:strVal val="#ppt_x"/>
                                          </p:val>
                                        </p:tav>
                                      </p:tavLst>
                                    </p:anim>
                                    <p:anim calcmode="lin" valueType="num">
                                      <p:cBhvr>
                                        <p:cTn id="91" dur="1000" fill="hold"/>
                                        <p:tgtEl>
                                          <p:spTgt spid="5">
                                            <p:txEl>
                                              <p:pRg st="15" end="15"/>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00"/>
                            </p:stCondLst>
                            <p:childTnLst>
                              <p:par>
                                <p:cTn id="93" presetID="49" presetClass="entr" presetSubtype="0" decel="100000" fill="hold" grpId="0"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 calcmode="lin" valueType="num">
                                      <p:cBhvr>
                                        <p:cTn id="97" dur="500" fill="hold"/>
                                        <p:tgtEl>
                                          <p:spTgt spid="4"/>
                                        </p:tgtEl>
                                        <p:attrNameLst>
                                          <p:attrName>style.rotation</p:attrName>
                                        </p:attrNameLst>
                                      </p:cBhvr>
                                      <p:tavLst>
                                        <p:tav tm="0">
                                          <p:val>
                                            <p:fltVal val="360"/>
                                          </p:val>
                                        </p:tav>
                                        <p:tav tm="100000">
                                          <p:val>
                                            <p:fltVal val="0"/>
                                          </p:val>
                                        </p:tav>
                                      </p:tavLst>
                                    </p:anim>
                                    <p:animEffect transition="in" filter="fade">
                                      <p:cBhvr>
                                        <p:cTn id="9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57200" y="274638"/>
            <a:ext cx="8229600" cy="487362"/>
          </a:xfrm>
          <a:prstGeom prst="rect">
            <a:avLst/>
          </a:prstGeom>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0" normalizeH="0" baseline="0" noProof="0" dirty="0" smtClean="0">
                <a:ln>
                  <a:noFill/>
                </a:ln>
                <a:solidFill>
                  <a:srgbClr val="00B050"/>
                </a:solidFill>
                <a:effectLst/>
                <a:uLnTx/>
                <a:uFillTx/>
                <a:latin typeface="+mj-lt"/>
                <a:ea typeface="+mj-ea"/>
                <a:cs typeface="+mj-cs"/>
              </a:rPr>
              <a:t>2.2 One-Dimensional Displacement and Velocity: Vector</a:t>
            </a:r>
            <a:r>
              <a:rPr kumimoji="0" lang="en-US" sz="2000" b="0" i="0" u="none" strike="noStrike" kern="1200" cap="none" spc="0" normalizeH="0" noProof="0" dirty="0" smtClean="0">
                <a:ln>
                  <a:noFill/>
                </a:ln>
                <a:solidFill>
                  <a:srgbClr val="00B050"/>
                </a:solidFill>
                <a:effectLst/>
                <a:uLnTx/>
                <a:uFillTx/>
                <a:latin typeface="+mj-lt"/>
                <a:ea typeface="+mj-ea"/>
                <a:cs typeface="+mj-cs"/>
              </a:rPr>
              <a:t> Quantities</a:t>
            </a:r>
            <a:endParaRPr kumimoji="0" lang="en-US" sz="2000" b="0" i="0" u="none" strike="noStrike" kern="1200" cap="none" spc="0" normalizeH="0" baseline="0" noProof="0" dirty="0">
              <a:ln>
                <a:noFill/>
              </a:ln>
              <a:solidFill>
                <a:srgbClr val="00B050"/>
              </a:solidFill>
              <a:effectLst/>
              <a:uLnTx/>
              <a:uFillTx/>
              <a:latin typeface="+mj-lt"/>
              <a:ea typeface="+mj-ea"/>
              <a:cs typeface="+mj-cs"/>
            </a:endParaRPr>
          </a:p>
        </p:txBody>
      </p:sp>
      <p:sp>
        <p:nvSpPr>
          <p:cNvPr id="4" name="Rectangle 3"/>
          <p:cNvSpPr/>
          <p:nvPr/>
        </p:nvSpPr>
        <p:spPr>
          <a:xfrm>
            <a:off x="2238375" y="4276725"/>
            <a:ext cx="1143000" cy="4572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7200" y="914400"/>
            <a:ext cx="8458200" cy="3785652"/>
          </a:xfrm>
          <a:prstGeom prst="rect">
            <a:avLst/>
          </a:prstGeom>
          <a:noFill/>
        </p:spPr>
        <p:txBody>
          <a:bodyPr wrap="square" rtlCol="0">
            <a:spAutoFit/>
          </a:bodyPr>
          <a:lstStyle/>
          <a:p>
            <a:r>
              <a:rPr lang="en-US" sz="2000" i="1" dirty="0" smtClean="0"/>
              <a:t>example:   </a:t>
            </a:r>
            <a:r>
              <a:rPr lang="en-US" sz="2000" dirty="0" smtClean="0"/>
              <a:t>A student walks 12.0 m from the Library to the Guidance. What is her displacement?</a:t>
            </a:r>
          </a:p>
          <a:p>
            <a:endParaRPr lang="en-US" sz="2000" dirty="0" smtClean="0"/>
          </a:p>
          <a:p>
            <a:r>
              <a:rPr lang="en-US" sz="2000" dirty="0" smtClean="0"/>
              <a:t>	initial position x</a:t>
            </a:r>
            <a:r>
              <a:rPr lang="en-US" sz="2000" baseline="-25000" dirty="0" smtClean="0"/>
              <a:t>2 </a:t>
            </a:r>
            <a:r>
              <a:rPr lang="en-US" sz="2000" dirty="0" smtClean="0"/>
              <a:t>= 16.0 m 	    x</a:t>
            </a:r>
            <a:r>
              <a:rPr lang="en-US" sz="2000" baseline="-25000" dirty="0" smtClean="0"/>
              <a:t>1 Office</a:t>
            </a:r>
            <a:r>
              <a:rPr lang="en-US" sz="2000" dirty="0" smtClean="0"/>
              <a:t>	x</a:t>
            </a:r>
            <a:r>
              <a:rPr lang="en-US" sz="2000" baseline="-25000" dirty="0" smtClean="0"/>
              <a:t>3 Guidance</a:t>
            </a:r>
            <a:r>
              <a:rPr lang="en-US" sz="2000" dirty="0" smtClean="0"/>
              <a:t>	 	x</a:t>
            </a:r>
            <a:r>
              <a:rPr lang="en-US" sz="2000" baseline="-25000" dirty="0" smtClean="0"/>
              <a:t>2 Library</a:t>
            </a:r>
            <a:endParaRPr lang="en-US" sz="2000" dirty="0" smtClean="0"/>
          </a:p>
          <a:p>
            <a:r>
              <a:rPr lang="en-US" sz="2000" dirty="0" smtClean="0"/>
              <a:t>	final position x</a:t>
            </a:r>
            <a:r>
              <a:rPr lang="en-US" sz="2000" baseline="-25000" dirty="0" smtClean="0"/>
              <a:t>3</a:t>
            </a:r>
            <a:r>
              <a:rPr lang="en-US" sz="2000" dirty="0" smtClean="0"/>
              <a:t> = 4.0 m					  x 					  0.0	5.0	10.0	15.0	(meters)</a:t>
            </a:r>
          </a:p>
          <a:p>
            <a:endParaRPr lang="en-US" sz="2000" dirty="0" smtClean="0"/>
          </a:p>
          <a:p>
            <a:r>
              <a:rPr lang="en-US" sz="2000" dirty="0" smtClean="0">
                <a:latin typeface="Arial"/>
                <a:cs typeface="Arial"/>
              </a:rPr>
              <a:t>	</a:t>
            </a:r>
            <a:r>
              <a:rPr lang="el-GR" sz="2000" b="1" dirty="0" smtClean="0">
                <a:latin typeface="Arial"/>
                <a:cs typeface="Arial"/>
              </a:rPr>
              <a:t>Δ</a:t>
            </a:r>
            <a:r>
              <a:rPr lang="en-US" sz="2000" b="1" dirty="0" smtClean="0">
                <a:latin typeface="Arial"/>
                <a:cs typeface="Arial"/>
              </a:rPr>
              <a:t> x = x</a:t>
            </a:r>
            <a:r>
              <a:rPr lang="en-US" sz="2000" b="1" baseline="-25000" dirty="0" smtClean="0">
                <a:latin typeface="Arial"/>
                <a:cs typeface="Arial"/>
              </a:rPr>
              <a:t>3 </a:t>
            </a:r>
            <a:r>
              <a:rPr lang="en-US" sz="2000" b="1" dirty="0" smtClean="0">
                <a:latin typeface="Arial"/>
                <a:cs typeface="Arial"/>
              </a:rPr>
              <a:t>– x</a:t>
            </a:r>
            <a:r>
              <a:rPr lang="en-US" sz="2000" b="1" baseline="-25000" dirty="0" smtClean="0">
                <a:latin typeface="Arial"/>
                <a:cs typeface="Arial"/>
              </a:rPr>
              <a:t>2</a:t>
            </a:r>
            <a:r>
              <a:rPr lang="en-US" sz="2000" b="1" dirty="0" smtClean="0">
                <a:latin typeface="Arial"/>
                <a:cs typeface="Arial"/>
              </a:rPr>
              <a:t>  </a:t>
            </a:r>
          </a:p>
          <a:p>
            <a:r>
              <a:rPr lang="en-US" sz="2000" b="1" dirty="0" smtClean="0">
                <a:latin typeface="Arial"/>
                <a:cs typeface="Arial"/>
              </a:rPr>
              <a:t>	</a:t>
            </a:r>
            <a:endParaRPr lang="en-US" sz="2000" dirty="0" smtClean="0">
              <a:latin typeface="Arial"/>
              <a:cs typeface="Arial"/>
            </a:endParaRPr>
          </a:p>
          <a:p>
            <a:r>
              <a:rPr lang="en-US" sz="2000" b="1" dirty="0" smtClean="0">
                <a:latin typeface="Arial"/>
                <a:cs typeface="Arial"/>
              </a:rPr>
              <a:t>	</a:t>
            </a:r>
            <a:r>
              <a:rPr lang="el-GR" sz="2000" b="1" dirty="0" smtClean="0">
                <a:latin typeface="Arial"/>
                <a:cs typeface="Arial"/>
              </a:rPr>
              <a:t> Δ</a:t>
            </a:r>
            <a:r>
              <a:rPr lang="en-US" sz="2000" b="1" dirty="0" smtClean="0">
                <a:latin typeface="Arial"/>
                <a:cs typeface="Arial"/>
              </a:rPr>
              <a:t> x = x</a:t>
            </a:r>
            <a:r>
              <a:rPr lang="en-US" sz="2000" b="1" baseline="-25000" dirty="0" smtClean="0">
                <a:latin typeface="Arial"/>
                <a:cs typeface="Arial"/>
              </a:rPr>
              <a:t>3 </a:t>
            </a:r>
            <a:r>
              <a:rPr lang="en-US" sz="2000" b="1" dirty="0" smtClean="0">
                <a:latin typeface="Arial"/>
                <a:cs typeface="Arial"/>
              </a:rPr>
              <a:t>– x</a:t>
            </a:r>
            <a:r>
              <a:rPr lang="en-US" sz="2000" b="1" baseline="-25000" dirty="0" smtClean="0">
                <a:latin typeface="Arial"/>
                <a:cs typeface="Arial"/>
              </a:rPr>
              <a:t>2</a:t>
            </a:r>
            <a:r>
              <a:rPr lang="en-US" sz="2000" b="1" dirty="0" smtClean="0">
                <a:latin typeface="Arial"/>
                <a:cs typeface="Arial"/>
              </a:rPr>
              <a:t> = 4.0 m – 16.0 m </a:t>
            </a:r>
          </a:p>
          <a:p>
            <a:endParaRPr lang="en-US" sz="2000" b="1" dirty="0" smtClean="0">
              <a:latin typeface="Arial"/>
              <a:cs typeface="Arial"/>
            </a:endParaRPr>
          </a:p>
          <a:p>
            <a:r>
              <a:rPr lang="en-US" sz="2000" b="1" dirty="0" smtClean="0">
                <a:latin typeface="Arial"/>
                <a:cs typeface="Arial"/>
              </a:rPr>
              <a:t>	 </a:t>
            </a:r>
            <a:r>
              <a:rPr lang="el-GR" sz="2000" b="1" dirty="0" smtClean="0">
                <a:latin typeface="Arial"/>
                <a:cs typeface="Arial"/>
              </a:rPr>
              <a:t>Δ</a:t>
            </a:r>
            <a:r>
              <a:rPr lang="en-US" sz="2000" b="1" dirty="0" smtClean="0">
                <a:latin typeface="Arial"/>
                <a:cs typeface="Arial"/>
              </a:rPr>
              <a:t> x  = - 12.0 m</a:t>
            </a:r>
          </a:p>
        </p:txBody>
      </p:sp>
      <p:grpSp>
        <p:nvGrpSpPr>
          <p:cNvPr id="20" name="Group 19"/>
          <p:cNvGrpSpPr/>
          <p:nvPr/>
        </p:nvGrpSpPr>
        <p:grpSpPr>
          <a:xfrm>
            <a:off x="4400550" y="2124075"/>
            <a:ext cx="3467100" cy="609600"/>
            <a:chOff x="4400550" y="2124075"/>
            <a:chExt cx="3467100" cy="609600"/>
          </a:xfrm>
        </p:grpSpPr>
        <p:cxnSp>
          <p:nvCxnSpPr>
            <p:cNvPr id="7" name="Straight Arrow Connector 6"/>
            <p:cNvCxnSpPr/>
            <p:nvPr/>
          </p:nvCxnSpPr>
          <p:spPr>
            <a:xfrm>
              <a:off x="4438650" y="2428875"/>
              <a:ext cx="3429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a:off x="4133850" y="2428875"/>
              <a:ext cx="609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5124450" y="2428875"/>
              <a:ext cx="152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6191250" y="2428875"/>
              <a:ext cx="152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7029450" y="2428875"/>
              <a:ext cx="152400"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4400550" y="2390775"/>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7162405" y="2395095"/>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p:cNvCxnSpPr>
              <a:endCxn id="18" idx="6"/>
            </p:cNvCxnSpPr>
            <p:nvPr/>
          </p:nvCxnSpPr>
          <p:spPr>
            <a:xfrm rot="10800000">
              <a:off x="5128725" y="2425159"/>
              <a:ext cx="2053840" cy="463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5052525" y="2387058"/>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Bottom)">
                                      <p:cBhvr>
                                        <p:cTn id="7" dur="500"/>
                                        <p:tgtEl>
                                          <p:spTgt spid="5"/>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lide(fromBottom)">
                                      <p:cBhvr>
                                        <p:cTn id="11" dur="500"/>
                                        <p:tgtEl>
                                          <p:spTgt spid="20"/>
                                        </p:tgtEl>
                                      </p:cBhvr>
                                    </p:animEffect>
                                  </p:childTnLst>
                                </p:cTn>
                              </p:par>
                            </p:childTnLst>
                          </p:cTn>
                        </p:par>
                        <p:par>
                          <p:cTn id="12" fill="hold">
                            <p:stCondLst>
                              <p:cond delay="1000"/>
                            </p:stCondLst>
                            <p:childTnLst>
                              <p:par>
                                <p:cTn id="13" presetID="1" presetClass="entr" presetSubtype="0" fill="hold" grpId="0" nodeType="afterEffect">
                                  <p:stCondLst>
                                    <p:cond delay="0"/>
                                  </p:stCondLst>
                                  <p:childTnLst>
                                    <p:set>
                                      <p:cBhvr>
                                        <p:cTn id="14"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P spid="5" grpId="0" autoUpdateAnimBg="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5455</TotalTime>
  <Words>1959</Words>
  <Application>Microsoft Office PowerPoint</Application>
  <PresentationFormat>On-screen Show (4:3)</PresentationFormat>
  <Paragraphs>475</Paragraphs>
  <Slides>53</Slides>
  <Notes>53</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53</vt:i4>
      </vt:variant>
    </vt:vector>
  </HeadingPairs>
  <TitlesOfParts>
    <vt:vector size="58" baseType="lpstr">
      <vt:lpstr>Arial</vt:lpstr>
      <vt:lpstr>Bradley Hand ITC</vt:lpstr>
      <vt:lpstr>Calibri</vt:lpstr>
      <vt:lpstr>Symbol</vt:lpstr>
      <vt:lpstr>Office Theme</vt:lpstr>
      <vt:lpstr>AP Physics Chapter 2 Kinematics: Description of Motion</vt:lpstr>
      <vt:lpstr>Homework for Chapter 2</vt:lpstr>
      <vt:lpstr>Learning Objectives for Chapter 2</vt:lpstr>
      <vt:lpstr>Warmup: Movin’ 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Homework for Chapter 2  Sections 2.1, 2.2, 2.3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Homework for   Section 2.5</vt:lpstr>
      <vt:lpstr>Formulas for Chapter 2</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 Units and Problem Solving</dc:title>
  <dc:creator>Lisa Pizarchik</dc:creator>
  <cp:lastModifiedBy>Williams, Brian</cp:lastModifiedBy>
  <cp:revision>236</cp:revision>
  <dcterms:created xsi:type="dcterms:W3CDTF">2009-07-08T17:06:02Z</dcterms:created>
  <dcterms:modified xsi:type="dcterms:W3CDTF">2019-08-29T18:03:36Z</dcterms:modified>
</cp:coreProperties>
</file>